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6858000" type="screen4x3"/>
  <p:notesSz cx="7104063" cy="10234613"/>
  <p:embeddedFontLst>
    <p:embeddedFont>
      <p:font typeface="Dosis" panose="020B0604020202020204" charset="0"/>
      <p:regular r:id="rId43"/>
      <p:bold r:id="rId44"/>
    </p:embeddedFont>
    <p:embeddedFont>
      <p:font typeface="Snigle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C0B794-7EC1-4206-A537-9569CEFADE63}">
  <a:tblStyle styleId="{0AC0B794-7EC1-4206-A537-9569CEFADE63}"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B321F1EB-0124-46F0-9B1A-79FC981BAFB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23" autoAdjust="0"/>
  </p:normalViewPr>
  <p:slideViewPr>
    <p:cSldViewPr snapToGrid="0">
      <p:cViewPr varScale="1">
        <p:scale>
          <a:sx n="52" d="100"/>
          <a:sy n="52" d="100"/>
        </p:scale>
        <p:origin x="192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10407" y="4861442"/>
            <a:ext cx="5683250" cy="4605576"/>
          </a:xfrm>
          <a:prstGeom prst="rect">
            <a:avLst/>
          </a:prstGeom>
          <a:noFill/>
          <a:ln>
            <a:noFill/>
          </a:ln>
        </p:spPr>
        <p:txBody>
          <a:bodyPr spcFirstLastPara="1" wrap="square" lIns="99040" tIns="99040" rIns="99040" bIns="99040"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Shape 808"/>
          <p:cNvSpPr txBox="1">
            <a:spLocks noGrp="1"/>
          </p:cNvSpPr>
          <p:nvPr>
            <p:ph type="body" idx="1"/>
          </p:nvPr>
        </p:nvSpPr>
        <p:spPr>
          <a:xfrm>
            <a:off x="710407" y="4861442"/>
            <a:ext cx="5683250" cy="4605576"/>
          </a:xfrm>
          <a:prstGeom prst="rect">
            <a:avLst/>
          </a:prstGeom>
          <a:noFill/>
          <a:ln>
            <a:noFill/>
          </a:ln>
        </p:spPr>
        <p:txBody>
          <a:bodyPr spcFirstLastPara="1" wrap="square" lIns="99040" tIns="99040" rIns="99040" bIns="99040" anchor="t" anchorCtr="0">
            <a:noAutofit/>
          </a:bodyPr>
          <a:lstStyle/>
          <a:p>
            <a:pPr marL="0" indent="0">
              <a:buNone/>
            </a:pPr>
            <a:r>
              <a:rPr lang="en" sz="1200"/>
              <a:t>Welcome to InteracTeach’s exposition. Here we’ll see how was our work this deliverable.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9" name="Shape 909"/>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You’ve seen our product. Now, the team behind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Shape 914"/>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Shape 915"/>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Alejandro Román Rodríguez is our Project Manager. He has previous experience in team management and Scrum. He also has knowledge about requirement analysis, which is essential for the project.</a:t>
            </a:r>
            <a:endParaRPr/>
          </a:p>
          <a:p>
            <a:pPr marL="0" indent="0">
              <a:buNone/>
            </a:pPr>
            <a:endParaRPr/>
          </a:p>
          <a:p>
            <a:pPr marL="0" indent="0">
              <a:buNone/>
            </a:pPr>
            <a:r>
              <a:rPr lang="en"/>
              <a:t>Álvaro Domínguez Núñez is the Bussines Manager. He’s the designer of the piloting plan, due to his marketing knowledge.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0" name="Shape 930"/>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Miguel Ángel Baños Carretón is one of our Front-End Developers. He has skills in JavaScript and Ajax and he’s one of the designers of the </a:t>
            </a:r>
            <a:r>
              <a:rPr lang="en">
                <a:solidFill>
                  <a:schemeClr val="dk1"/>
                </a:solidFill>
              </a:rPr>
              <a:t>interactive exercises’ system.</a:t>
            </a:r>
            <a:endParaRPr>
              <a:solidFill>
                <a:schemeClr val="dk1"/>
              </a:solidFill>
            </a:endParaRPr>
          </a:p>
          <a:p>
            <a:pPr marL="0" indent="0">
              <a:buNone/>
            </a:pPr>
            <a:endParaRPr>
              <a:solidFill>
                <a:schemeClr val="dk1"/>
              </a:solidFill>
            </a:endParaRPr>
          </a:p>
          <a:p>
            <a:pPr marL="0" indent="0">
              <a:buNone/>
            </a:pPr>
            <a:r>
              <a:rPr lang="en">
                <a:solidFill>
                  <a:schemeClr val="dk1"/>
                </a:solidFill>
              </a:rPr>
              <a:t>Alejandro Garrido Resina is another of the Front-End Developers. He has previous experience in web design and he has knowledge about Bootstrap and JavaScript.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Shape 944"/>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Shape 945"/>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Andrés Fernández Alés is one of our Back-End Developers. He’s responsible for the deployment of the application and he has knowledge of Django and PostgreSQL.</a:t>
            </a:r>
            <a:endParaRPr/>
          </a:p>
          <a:p>
            <a:pPr marL="0" indent="0">
              <a:buNone/>
            </a:pPr>
            <a:endParaRPr/>
          </a:p>
          <a:p>
            <a:pPr marL="0" indent="0">
              <a:buNone/>
            </a:pPr>
            <a:r>
              <a:rPr lang="en"/>
              <a:t>Álvaro Sánchez López is another of our </a:t>
            </a:r>
            <a:r>
              <a:rPr lang="en">
                <a:solidFill>
                  <a:schemeClr val="dk1"/>
                </a:solidFill>
              </a:rPr>
              <a:t>Back-End Developers. He is the database designer and he has previous experience in Django Framework.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Shape 959"/>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0" name="Shape 960"/>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Clr>
                <a:schemeClr val="dk1"/>
              </a:buClr>
              <a:buNone/>
            </a:pPr>
            <a:r>
              <a:rPr lang="en">
                <a:solidFill>
                  <a:schemeClr val="dk1"/>
                </a:solidFill>
              </a:rPr>
              <a:t>Finally we have Jesús Sosa Sánchez, Back-End Developer. He has knowledge in deployment tools and Django Framework.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Shape 973"/>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Now that we know the whole idea behind InteracTeach, let’s talk about its viability.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Shape 978"/>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In order to know how viable our project is, we’ve studied many competitors. In this table we can see the main ones. As we see, too, not all of them have interactive exercises to help teaching, and almost none of them explains their exercises, in case that they have. Also, we’re one of the few education-oriented platform, because our competitors, even if they do it too, are more focused on academical management instead of teaching.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Shape 1012"/>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Shape 1013"/>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So, as a clarification, what makes us different from the other products and platforms is that we have a new way to help teaching, doing it through our interactive exercises. But why would they buy us? It’s simple. We not only have those interactive exercises, but also we explain how are they done step by step, which is the key feature that made our users interested and eager to choose us rather than our competitors.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Shape 1028"/>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Shape 1029"/>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Also our viability is seen in this SWOT matrix. There, we can see our project’s strengths, which are the big difference between us and our competitors as we’ve seen in previous slides, and how easy is the platform to use.</a:t>
            </a:r>
            <a:endParaRPr/>
          </a:p>
          <a:p>
            <a:pPr marL="0" indent="0">
              <a:buNone/>
            </a:pPr>
            <a:endParaRPr/>
          </a:p>
          <a:p>
            <a:pPr marL="0" indent="0">
              <a:lnSpc>
                <a:spcPct val="115000"/>
              </a:lnSpc>
              <a:buClr>
                <a:schemeClr val="dk1"/>
              </a:buClr>
              <a:buSzPts val="1100"/>
              <a:buNone/>
            </a:pPr>
            <a:r>
              <a:rPr lang="en"/>
              <a:t>About or weaknesses, we find that it would be hard to expand to other markets, because our product is too focused on the educational sector. Also, teachers aren’t able to correct their exercises, which could make our users fall slightly.</a:t>
            </a:r>
            <a:endParaRPr/>
          </a:p>
          <a:p>
            <a:pPr marL="0" indent="0">
              <a:buNone/>
            </a:pPr>
            <a:endParaRPr/>
          </a:p>
          <a:p>
            <a:pPr marL="0" indent="0">
              <a:lnSpc>
                <a:spcPct val="115000"/>
              </a:lnSpc>
              <a:buClr>
                <a:schemeClr val="dk1"/>
              </a:buClr>
              <a:buSzPts val="1100"/>
              <a:buNone/>
            </a:pPr>
            <a:r>
              <a:rPr lang="en"/>
              <a:t>Speaking about the opportunities, we have that it would be possible to jump to another platform different from the computers, for example tablets, which would increase the amount of clients we could get regarding the extension of the usage of tablets in teachers. The other opportunity is that it is also possible to add new features to our product, which would make us fulfill more of our client’s needs.</a:t>
            </a:r>
            <a:endParaRPr/>
          </a:p>
          <a:p>
            <a:pPr marL="0" indent="0">
              <a:buNone/>
            </a:pPr>
            <a:endParaRPr/>
          </a:p>
          <a:p>
            <a:pPr marL="0" indent="0">
              <a:lnSpc>
                <a:spcPct val="115000"/>
              </a:lnSpc>
              <a:buClr>
                <a:schemeClr val="dk1"/>
              </a:buClr>
              <a:buSzPts val="1100"/>
              <a:buNone/>
            </a:pPr>
            <a:r>
              <a:rPr lang="en"/>
              <a:t>And last, the threats that our project has to face are two: The fact that our competitors could take our idea and use it on their products, making competence harder for us.</a:t>
            </a:r>
            <a:endParaRPr/>
          </a:p>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5" name="Shape 1055"/>
          <p:cNvSpPr txBox="1">
            <a:spLocks noGrp="1"/>
          </p:cNvSpPr>
          <p:nvPr>
            <p:ph type="body" idx="1"/>
          </p:nvPr>
        </p:nvSpPr>
        <p:spPr>
          <a:xfrm>
            <a:off x="710407" y="4861442"/>
            <a:ext cx="5683250" cy="4605576"/>
          </a:xfrm>
          <a:prstGeom prst="rect">
            <a:avLst/>
          </a:prstGeom>
          <a:noFill/>
          <a:ln>
            <a:noFill/>
          </a:ln>
        </p:spPr>
        <p:txBody>
          <a:bodyPr spcFirstLastPara="1" wrap="square" lIns="99040" tIns="99040" rIns="99040" bIns="99040" anchor="t" anchorCtr="0">
            <a:noAutofit/>
          </a:bodyPr>
          <a:lstStyle/>
          <a:p>
            <a:pPr marL="0" indent="0">
              <a:buNone/>
            </a:pPr>
            <a:r>
              <a:rPr lang="en"/>
              <a:t>Now it’s time to talk about our short-, mid- and long-term goals. That is where we imagine InteracTeach can be in the future.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Shape 813"/>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4" name="Shape 814"/>
          <p:cNvSpPr txBox="1">
            <a:spLocks noGrp="1"/>
          </p:cNvSpPr>
          <p:nvPr>
            <p:ph type="body" idx="1"/>
          </p:nvPr>
        </p:nvSpPr>
        <p:spPr>
          <a:xfrm>
            <a:off x="710407" y="4861442"/>
            <a:ext cx="5683250" cy="4605576"/>
          </a:xfrm>
          <a:prstGeom prst="rect">
            <a:avLst/>
          </a:prstGeom>
          <a:noFill/>
          <a:ln>
            <a:noFill/>
          </a:ln>
        </p:spPr>
        <p:txBody>
          <a:bodyPr spcFirstLastPara="1" wrap="square" lIns="99040" tIns="99040" rIns="99040" bIns="99040" anchor="t" anchorCtr="0">
            <a:noAutofit/>
          </a:bodyPr>
          <a:lstStyle/>
          <a:p>
            <a:pPr marL="0" indent="0">
              <a:buNone/>
            </a:pPr>
            <a:r>
              <a:rPr lang="en" sz="1200"/>
              <a:t>This slide is kept for our promotional video, which is located at our main page: www.interacteach.tk</a:t>
            </a:r>
            <a:endParaRPr i="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Shape 1060"/>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In the short-term (1-2 years), our objective is reach at least +40 schools (schools and academies) and + 50 programmers who create the interactive exercises in our platform. On the other hand, we want to expand InteracTeach by the public sector but it’s difficult since the administration public controls over the budget of the schools, for this we foresee constant negotiations while the platform’s growing and until public administration sees our potential and benefits we’ve got in the private sector. Finally, we want to increase our advertising plan in order to reach more potential clients.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Shape 1075"/>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6" name="Shape 1076"/>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In the mid-term (3-6 years ahead), we want to have an agreement with the public administration and that the platform be used in the public centres. That would facilitate our second objective: doubling the number of users who use our platform. Finally, we also want to expand out or business giving some talks or conferences.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Shape 1091"/>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2" name="Shape 1092"/>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And what about long-term? That can sound ambitious but we trust in the chain effect so we expected to expand our business nationally and internationally, hire new people to expand and support our system and open some offices for working.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Shape 110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8" name="Shape 1108"/>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Now we’ll talk about our marketing plan.</a:t>
            </a:r>
            <a:endParaRPr/>
          </a:p>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Shape 1113"/>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Our platform is focused in two main groups of users: The first is formed by independent programmers (professional or not) between 18 and 35 years from Spain, with superior studies and interested in software, engineering and development.</a:t>
            </a:r>
            <a:endParaRPr/>
          </a:p>
          <a:p>
            <a:pPr marL="0" indent="0">
              <a:lnSpc>
                <a:spcPct val="115000"/>
              </a:lnSpc>
              <a:buClr>
                <a:schemeClr val="dk1"/>
              </a:buClr>
              <a:buSzPts val="1100"/>
              <a:buNone/>
            </a:pPr>
            <a:endParaRPr/>
          </a:p>
          <a:p>
            <a:pPr marL="0" indent="0">
              <a:lnSpc>
                <a:spcPct val="115000"/>
              </a:lnSpc>
              <a:buClr>
                <a:schemeClr val="dk1"/>
              </a:buClr>
              <a:buSzPts val="1100"/>
              <a:buNone/>
            </a:pPr>
            <a:r>
              <a:rPr lang="en"/>
              <a:t>The other one is educational centres, formed by an adult public from spain between 30 and 65 years, with superior studies and interested in education, teaching or academies.</a:t>
            </a:r>
            <a:endParaRPr/>
          </a:p>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Shape 1126"/>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7" name="Shape 1127"/>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To successfully reach both groups, we budgeted at the beginning of the project a total of €4150 in matters of advertising. From that amount, we’ve spent a total of €4310, €160 more than expected.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Shape 1140"/>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 first approach in order to do this advertising plan is the creation of advertising banners.  As we see, we’ve created one for teachers…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Shape 1150"/>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Shape 1151"/>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Another one for programmers, in which we show how can they benefit from collaborating with 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Shape 1163"/>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4" name="Shape 1164"/>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dirty="0"/>
              <a:t>And one last for investors. The banners we’ve used are these ones, and we’ve spent a total of €114 in their creation.</a:t>
            </a:r>
            <a:endParaRPr dirty="0"/>
          </a:p>
          <a:p>
            <a:pPr marL="0" indent="0">
              <a:lnSpc>
                <a:spcPct val="115000"/>
              </a:lnSpc>
              <a:buClr>
                <a:schemeClr val="dk1"/>
              </a:buClr>
              <a:buSzPts val="1100"/>
              <a:buNone/>
            </a:pPr>
            <a:r>
              <a:rPr lang="en" dirty="0"/>
              <a:t>Banners:</a:t>
            </a:r>
            <a:endParaRPr dirty="0"/>
          </a:p>
          <a:p>
            <a:pPr marL="457155" indent="-317469">
              <a:lnSpc>
                <a:spcPct val="115000"/>
              </a:lnSpc>
              <a:buChar char="-"/>
            </a:pPr>
            <a:r>
              <a:rPr lang="es-ES" dirty="0"/>
              <a:t>https://image.ibb.co/kpmUdJ/Interac_Teach_Inversor_4.jpg</a:t>
            </a:r>
          </a:p>
          <a:p>
            <a:pPr marL="457155" indent="-317469">
              <a:lnSpc>
                <a:spcPct val="115000"/>
              </a:lnSpc>
              <a:buChar char="-"/>
            </a:pPr>
            <a:r>
              <a:rPr lang="es-ES" dirty="0"/>
              <a:t>https://image.ibb.co/g9qfJJ/Interac_Teach_escuela_5.jpg</a:t>
            </a:r>
          </a:p>
          <a:p>
            <a:pPr marL="457155" indent="-317469">
              <a:lnSpc>
                <a:spcPct val="115000"/>
              </a:lnSpc>
              <a:buChar char="-"/>
            </a:pPr>
            <a:r>
              <a:rPr lang="es-ES"/>
              <a:t>https://image.ibb.co/d0V85y/Interac_Teach_programador_2.jpg</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Shape 1177"/>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We’ve also decided to start advertising ourselves in social networks. In order to do so we’ve created and managed our accounts in Twitter (@interacteach) and Facebook (@interacteach), and spent €3473 in the placement and maintenance of our advertising campaign with our banners. We decided to invest more money in facebook because we know that we can reach a higher amount of programmers and teachers there.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Shape 824"/>
          <p:cNvSpPr txBox="1">
            <a:spLocks noGrp="1"/>
          </p:cNvSpPr>
          <p:nvPr>
            <p:ph type="body" idx="1"/>
          </p:nvPr>
        </p:nvSpPr>
        <p:spPr>
          <a:xfrm>
            <a:off x="710407" y="4861442"/>
            <a:ext cx="5683250" cy="4605576"/>
          </a:xfrm>
          <a:prstGeom prst="rect">
            <a:avLst/>
          </a:prstGeom>
          <a:noFill/>
          <a:ln>
            <a:noFill/>
          </a:ln>
        </p:spPr>
        <p:txBody>
          <a:bodyPr spcFirstLastPara="1" wrap="square" lIns="99040" tIns="99040" rIns="99040" bIns="99040" anchor="t" anchorCtr="0">
            <a:noAutofit/>
          </a:bodyPr>
          <a:lstStyle/>
          <a:p>
            <a:pPr marL="151350" indent="0" algn="just">
              <a:buNone/>
            </a:pPr>
            <a:r>
              <a:rPr lang="en" sz="1200"/>
              <a:t>This is the path we’re going to follow during the presentation. First we’ll talk about our MVP and the business idea of our project. Next, we’ll introduce our team. After that, we’ll see the viability of our project. Then, we’ll see our plans for the future of it. Next, our marketing plan and our budget for the project, and finally we’ll say some conclusions of the whole project.</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Shape 1191"/>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The third approach was the realization of advertising meetings with schools, showing them our project and trying to get as many new users as possible. We’ve spent a total of €160 in this area.</a:t>
            </a:r>
            <a:endParaRPr/>
          </a:p>
          <a:p>
            <a:pPr marL="0" indent="0">
              <a:lnSpc>
                <a:spcPct val="115000"/>
              </a:lnSpc>
              <a:buClr>
                <a:schemeClr val="dk1"/>
              </a:buClr>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Shape 1204"/>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5" name="Shape 1205"/>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And finally, we’ve created a promo which is placed in our main website, as an advertise and a way to get more users. We’ve spent on it a total of €560. The video is located in our main page: https://www.interacteach.tk/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Shape 121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8" name="Shape 1218"/>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In order to achieve the completion of our project, we need to start looking for money. We have a few possibilities: </a:t>
            </a:r>
            <a:r>
              <a:rPr lang="en">
                <a:solidFill>
                  <a:schemeClr val="dk1"/>
                </a:solidFill>
              </a:rPr>
              <a:t>using our own money and effort to advance in our project, </a:t>
            </a:r>
            <a:r>
              <a:rPr lang="en"/>
              <a:t>the 3Fs (Family, Friends and Fools) or financing with loans from banks.</a:t>
            </a:r>
            <a:endParaRPr/>
          </a:p>
          <a:p>
            <a:pPr marL="0" indent="0">
              <a:lnSpc>
                <a:spcPct val="115000"/>
              </a:lnSpc>
              <a:buClr>
                <a:schemeClr val="dk1"/>
              </a:buClr>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Shape 123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8" name="Shape 1238"/>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We have checked the possibility of using a loan to get money. These are three options we have found:</a:t>
            </a:r>
            <a:endParaRPr/>
          </a:p>
          <a:p>
            <a:pPr marL="457155" indent="-317469">
              <a:lnSpc>
                <a:spcPct val="115000"/>
              </a:lnSpc>
              <a:buAutoNum type="arabicPeriod"/>
            </a:pPr>
            <a:r>
              <a:rPr lang="en">
                <a:solidFill>
                  <a:schemeClr val="dk1"/>
                </a:solidFill>
              </a:rPr>
              <a:t>BBVA: lets you choose the amount. Aiming for €10.000 and return in 60 months it would cost €202 monthly for a total of around €12.350. Seeing that it is highly customizable and the interests aren’t too high, seems like a nice option.</a:t>
            </a:r>
            <a:endParaRPr>
              <a:solidFill>
                <a:schemeClr val="dk1"/>
              </a:solidFill>
            </a:endParaRPr>
          </a:p>
          <a:p>
            <a:pPr marL="457155" indent="-317469">
              <a:lnSpc>
                <a:spcPct val="115000"/>
              </a:lnSpc>
              <a:buAutoNum type="arabicPeriod"/>
            </a:pPr>
            <a:r>
              <a:rPr lang="en"/>
              <a:t>Caixa: A 9.600€ loan, which would cover our expenses and the return would be in 48 months (14.000€)</a:t>
            </a:r>
            <a:endParaRPr/>
          </a:p>
          <a:p>
            <a:pPr marL="457155" indent="-317469">
              <a:lnSpc>
                <a:spcPct val="115000"/>
              </a:lnSpc>
              <a:buAutoNum type="arabicPeriod"/>
            </a:pPr>
            <a:r>
              <a:rPr lang="en"/>
              <a:t>Sabadell BStartup10: 100.000€. That is indeed a great sum of money, way over our expenses. It also come with a backing from Sabadell, a help to develop the project. Unfortunately, the requirements are high and they only invest in 10 startups every year. (Para optar hay que estar constituido como empresa, una participación social del capital…)</a:t>
            </a:r>
            <a:endParaRPr/>
          </a:p>
          <a:p>
            <a:pPr marL="0" indent="0">
              <a:lnSpc>
                <a:spcPct val="115000"/>
              </a:lnSpc>
              <a:buClr>
                <a:schemeClr val="dk1"/>
              </a:buClr>
              <a:buSzPts val="1100"/>
              <a:buNone/>
            </a:pPr>
            <a:endParaRPr/>
          </a:p>
          <a:p>
            <a:pPr marL="0" indent="0">
              <a:lnSpc>
                <a:spcPct val="115000"/>
              </a:lnSpc>
              <a:buClr>
                <a:schemeClr val="dk1"/>
              </a:buClr>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Shape 1253"/>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4" name="Shape 1254"/>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After checking that our expenses wouldn’t be too high (without taking into account the costs of personal) we have opted to collect money between the members of the project, totalling on €8.000.</a:t>
            </a:r>
            <a:endParaRPr/>
          </a:p>
          <a:p>
            <a:pPr marL="0" indent="0">
              <a:lnSpc>
                <a:spcPct val="115000"/>
              </a:lnSpc>
              <a:buClr>
                <a:schemeClr val="dk1"/>
              </a:buClr>
              <a:buSzPts val="1100"/>
              <a:buNone/>
            </a:pPr>
            <a:r>
              <a:rPr lang="en"/>
              <a:t>This amount would suffice to cover the expenses up to the 6th month. At that point the income would be enough to maintain the project, and we would get to the break even point at the 7th month.</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Shape 126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8" name="Shape 1268"/>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As we can see here, most of our expenses come from direct costs, that is, paying the project members.If we only focus on the marketing and indirect costs, the amount of money we managed to collect is just enough to keep the project afloat until we start to make profits, at which point we can take the “luxury” of starting to earn money.</a:t>
            </a:r>
            <a:endParaRPr/>
          </a:p>
          <a:p>
            <a:pPr marL="0" indent="0">
              <a:lnSpc>
                <a:spcPct val="115000"/>
              </a:lnSpc>
              <a:buClr>
                <a:schemeClr val="dk1"/>
              </a:buClr>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Shape 1288"/>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9" name="Shape 1289"/>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lnSpc>
                <a:spcPct val="115000"/>
              </a:lnSpc>
              <a:buClr>
                <a:schemeClr val="dk1"/>
              </a:buClr>
              <a:buSzPts val="1100"/>
              <a:buNone/>
            </a:pPr>
            <a:r>
              <a:rPr lang="en"/>
              <a:t>As we see here, accounting with the expenses, including the costs of our workers, considering an increase of licenses bought, with the consequent exercise exchange, we would reach the breaking point around month 11. If we don’t consider the costs of our work, we get it much sooner, around month 8.</a:t>
            </a:r>
            <a:endParaRPr/>
          </a:p>
          <a:p>
            <a:pPr marL="0" indent="0">
              <a:lnSpc>
                <a:spcPct val="115000"/>
              </a:lnSpc>
              <a:buClr>
                <a:schemeClr val="dk1"/>
              </a:buClr>
              <a:buSzPts val="1100"/>
              <a:buNone/>
            </a:pPr>
            <a:r>
              <a:rPr lang="en"/>
              <a:t> </a:t>
            </a:r>
            <a:endParaRPr/>
          </a:p>
          <a:p>
            <a:pPr marL="0" indent="0">
              <a:lnSpc>
                <a:spcPct val="115000"/>
              </a:lnSpc>
              <a:buClr>
                <a:schemeClr val="dk1"/>
              </a:buClr>
              <a:buSzPts val="1100"/>
              <a:buNone/>
            </a:pPr>
            <a:r>
              <a:rPr lang="en"/>
              <a:t>Considering this, and the gross of our expenses (hosting, marketing…) can be paid monthly, we have considered on relying on our own budget. Should we new an extra influx of funds, we would make use of the Caixa’s loan to keep going,as it provides a reasonable amount of money with nice conditions.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Shape 1299"/>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0" name="Shape 1300"/>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Finally, we’d like to show some conclusions about our whole project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Shape 1304"/>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5" name="Shape 1305"/>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solidFill>
                  <a:schemeClr val="dk1"/>
                </a:solidFill>
              </a:rPr>
              <a:t>At this point, the team is very involved into the project, and also is implicated in working without any remuneration until the project reaches its breaking point, apart from the total investment of €8000. We’ve spent a lot in the development of this work. We’ve put all the meat we had on the spit and we’re very proud of what we’ve done, but there’s still work to be done to achieve the success we’re hardly looking for.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Shape 1315"/>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6" name="Shape 1316"/>
          <p:cNvSpPr txBox="1">
            <a:spLocks noGrp="1"/>
          </p:cNvSpPr>
          <p:nvPr>
            <p:ph type="body" idx="1"/>
          </p:nvPr>
        </p:nvSpPr>
        <p:spPr>
          <a:xfrm>
            <a:off x="710407" y="4861442"/>
            <a:ext cx="5683250" cy="4605576"/>
          </a:xfrm>
          <a:prstGeom prst="rect">
            <a:avLst/>
          </a:prstGeom>
          <a:noFill/>
          <a:ln>
            <a:noFill/>
          </a:ln>
        </p:spPr>
        <p:txBody>
          <a:bodyPr spcFirstLastPara="1" wrap="square" lIns="99040" tIns="99040" rIns="99040" bIns="99040" anchor="t" anchorCtr="0">
            <a:noAutofit/>
          </a:bodyPr>
          <a:lstStyle/>
          <a:p>
            <a:pPr marL="0" indent="0">
              <a:buNone/>
            </a:pPr>
            <a:r>
              <a:rPr lang="en"/>
              <a:t>And that’s the end of our presentation! Thank you for watching, and if you have any doubt you can contact me at alvdomnun@alum.us.es.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Shape 833"/>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First, we’ll start seeing the main features of our idea and our business.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Shape 838"/>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dirty="0"/>
              <a:t>To show how the system works today and how can we get money with it, we’ve put a link in which everyone can see our project, and also we’ve created a demo, showing our two main money sources: Licenses and interactive exercises’ purchase.</a:t>
            </a:r>
            <a:endParaRPr dirty="0"/>
          </a:p>
          <a:p>
            <a:pPr marL="0" indent="0">
              <a:buNone/>
            </a:pPr>
            <a:endParaRPr dirty="0"/>
          </a:p>
          <a:p>
            <a:pPr marL="0" indent="0">
              <a:buNone/>
            </a:pPr>
            <a:r>
              <a:rPr lang="en" dirty="0"/>
              <a:t>Demo (Investor): https://www.youtube.com/watch?v=SO9AnBQ2fhg</a:t>
            </a:r>
            <a:endParaRPr dirty="0"/>
          </a:p>
          <a:p>
            <a:pPr marL="0" indent="0">
              <a:buNone/>
            </a:pPr>
            <a:r>
              <a:rPr lang="en" dirty="0"/>
              <a:t>Demo (Programmer): https://www.youtube.com/watch?v=6k1peOpi0hI&amp;feature=youtu.be</a:t>
            </a:r>
            <a:endParaRPr dirty="0"/>
          </a:p>
          <a:p>
            <a:pPr marL="0" indent="0">
              <a:buNone/>
            </a:pPr>
            <a:r>
              <a:rPr lang="en" dirty="0"/>
              <a:t>Paypal’s credentials for a school: </a:t>
            </a:r>
            <a:r>
              <a:rPr lang="en" sz="1200" dirty="0"/>
              <a:t>schoolCC@hotmail.com / climbcodeISPP2018</a:t>
            </a:r>
            <a:endParaRPr dirty="0"/>
          </a:p>
          <a:p>
            <a:pPr marL="0" indent="0">
              <a:buNone/>
            </a:pPr>
            <a:r>
              <a:rPr lang="en" dirty="0"/>
              <a:t>Admin Account: administrador / climbcode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Shape 850"/>
          <p:cNvSpPr txBox="1">
            <a:spLocks noGrp="1"/>
          </p:cNvSpPr>
          <p:nvPr>
            <p:ph type="body" idx="1"/>
          </p:nvPr>
        </p:nvSpPr>
        <p:spPr>
          <a:xfrm>
            <a:off x="710405" y="4861436"/>
            <a:ext cx="5683200" cy="4605600"/>
          </a:xfrm>
          <a:prstGeom prst="rect">
            <a:avLst/>
          </a:prstGeom>
          <a:noFill/>
          <a:ln>
            <a:noFill/>
          </a:ln>
        </p:spPr>
        <p:txBody>
          <a:bodyPr spcFirstLastPara="1" wrap="square" lIns="97241" tIns="97241" rIns="97241" bIns="97241" anchor="t" anchorCtr="0">
            <a:noAutofit/>
          </a:bodyPr>
          <a:lstStyle/>
          <a:p>
            <a:pPr marL="0" indent="0">
              <a:buSzPts val="1500"/>
              <a:buNone/>
            </a:pPr>
            <a:r>
              <a:rPr lang="en" sz="1200"/>
              <a:t>As we’ve seen in the demo, the first way we earn money with our project is selling licenses to schools. These licenses would be active for a year and would allow the schools and academies to make use of the full platform for an entire academic year, renewing it each one to keep the services. Also with the license, schools and academies would have access to an amount of starting exercises that can be increased by buying more exercises.</a:t>
            </a:r>
            <a:endParaRPr sz="1200"/>
          </a:p>
          <a:p>
            <a:pPr marL="0" indent="0">
              <a:buSzPts val="1500"/>
              <a:buNone/>
            </a:pPr>
            <a:endParaRPr sz="1200"/>
          </a:p>
          <a:p>
            <a:pPr marL="0" indent="0">
              <a:buSzPts val="1500"/>
              <a:buNone/>
            </a:pPr>
            <a:r>
              <a:rPr lang="en">
                <a:solidFill>
                  <a:schemeClr val="dk1"/>
                </a:solidFill>
              </a:rPr>
              <a:t>The second way we have for having a profit is selling exercises. Interactive exercises have a buying price, which is payed for the schools and academies in order to increase the amount of exercises they have access to.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Shape 867"/>
          <p:cNvSpPr txBox="1">
            <a:spLocks noGrp="1"/>
          </p:cNvSpPr>
          <p:nvPr>
            <p:ph type="body" idx="1"/>
          </p:nvPr>
        </p:nvSpPr>
        <p:spPr>
          <a:xfrm>
            <a:off x="710405" y="4861436"/>
            <a:ext cx="5683200" cy="4605600"/>
          </a:xfrm>
          <a:prstGeom prst="rect">
            <a:avLst/>
          </a:prstGeom>
          <a:noFill/>
          <a:ln>
            <a:noFill/>
          </a:ln>
        </p:spPr>
        <p:txBody>
          <a:bodyPr spcFirstLastPara="1" wrap="square" lIns="97241" tIns="97241" rIns="97241" bIns="97241" anchor="t" anchorCtr="0">
            <a:noAutofit/>
          </a:bodyPr>
          <a:lstStyle/>
          <a:p>
            <a:pPr marL="0" indent="0">
              <a:buSzPts val="1500"/>
              <a:buNone/>
            </a:pPr>
            <a:r>
              <a:rPr lang="en" sz="1200"/>
              <a:t>Then, we can order the  different kinds of licenses we offer by the amount of users allowed to register and the number of starting exercises the client could access at first. That would lead us to these standard sizes of licenses, with their associated price. Also, in case of not finding a suitable size for him/her, the client can always contact us in order to negotiate a suitable size and price of license for both of us.</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Shape 874"/>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5" name="Shape 875"/>
          <p:cNvSpPr txBox="1">
            <a:spLocks noGrp="1"/>
          </p:cNvSpPr>
          <p:nvPr>
            <p:ph type="body" idx="1"/>
          </p:nvPr>
        </p:nvSpPr>
        <p:spPr>
          <a:xfrm>
            <a:off x="710405" y="4861436"/>
            <a:ext cx="5683200" cy="4605600"/>
          </a:xfrm>
          <a:prstGeom prst="rect">
            <a:avLst/>
          </a:prstGeom>
          <a:noFill/>
          <a:ln>
            <a:noFill/>
          </a:ln>
        </p:spPr>
        <p:txBody>
          <a:bodyPr spcFirstLastPara="1" wrap="square" lIns="97241" tIns="97241" rIns="97241" bIns="97241" anchor="t" anchorCtr="0">
            <a:noAutofit/>
          </a:bodyPr>
          <a:lstStyle/>
          <a:p>
            <a:pPr marL="0" indent="0">
              <a:buClr>
                <a:schemeClr val="dk1"/>
              </a:buClr>
              <a:buSzPts val="1200"/>
              <a:buNone/>
            </a:pPr>
            <a:r>
              <a:rPr lang="en"/>
              <a:t>For the purchase of interactive exercises</a:t>
            </a:r>
            <a:r>
              <a:rPr lang="en" sz="1200"/>
              <a:t>, </a:t>
            </a:r>
            <a:r>
              <a:rPr lang="en"/>
              <a:t>each one will be worth € 4 for the school. A</a:t>
            </a:r>
            <a:r>
              <a:rPr lang="en" sz="1200"/>
              <a:t> </a:t>
            </a:r>
            <a:r>
              <a:rPr lang="en"/>
              <a:t>7</a:t>
            </a:r>
            <a:r>
              <a:rPr lang="en" sz="1200"/>
              <a:t>5 percentage goes to the programmer, acting as a motivation for possible content creators for the platform, and</a:t>
            </a:r>
            <a:r>
              <a:rPr lang="en"/>
              <a:t> a 25</a:t>
            </a:r>
            <a:r>
              <a:rPr lang="en" sz="1200"/>
              <a:t> percentage is kept for us.</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993775" y="768350"/>
            <a:ext cx="5116513"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Shape 892"/>
          <p:cNvSpPr txBox="1">
            <a:spLocks noGrp="1"/>
          </p:cNvSpPr>
          <p:nvPr>
            <p:ph type="body" idx="1"/>
          </p:nvPr>
        </p:nvSpPr>
        <p:spPr>
          <a:xfrm>
            <a:off x="710407" y="4861442"/>
            <a:ext cx="5683200" cy="4605600"/>
          </a:xfrm>
          <a:prstGeom prst="rect">
            <a:avLst/>
          </a:prstGeom>
          <a:noFill/>
          <a:ln>
            <a:noFill/>
          </a:ln>
        </p:spPr>
        <p:txBody>
          <a:bodyPr spcFirstLastPara="1" wrap="square" lIns="99040" tIns="99040" rIns="99040" bIns="99040" anchor="t" anchorCtr="0">
            <a:noAutofit/>
          </a:bodyPr>
          <a:lstStyle/>
          <a:p>
            <a:pPr marL="0" indent="0">
              <a:buNone/>
            </a:pPr>
            <a:r>
              <a:rPr lang="en"/>
              <a:t>Finally, in terms of features that our platform offers, our project’s final version offers all the ones we had as our MVP: Our interactive exercises’ system, allowing it to create and save them on our platform, our transactions’ system, allowing to buy and sell interactive exercises and letting programmers get their money from the purchases of the exercises, and the possibility of customizing the licenses related to schools.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2305100" y="1548067"/>
            <a:ext cx="6153000" cy="15464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163" name="Shape 163"/>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4" name="Shape 164"/>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5" name="Shape 165"/>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6" name="Shape 166"/>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7" name="Shape 167"/>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8" name="Shape 168"/>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9" name="Shape 169"/>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0" name="Shape 170"/>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1" name="Shape 171"/>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2" name="Shape 172"/>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3" name="Shape 173"/>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4" name="Shape 174"/>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5" name="Shape 175"/>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6" name="Shape 176"/>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7" name="Shape 177"/>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8" name="Shape 178"/>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9" name="Shape 179"/>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0" name="Shape 180"/>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1" name="Shape 181"/>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2" name="Shape 182"/>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3" name="Shape 183"/>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4" name="Shape 184"/>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5" name="Shape 185"/>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6" name="Shape 186"/>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7" name="Shape 187"/>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8" name="Shape 188"/>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9" name="Shape 189"/>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0" name="Shape 190"/>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1" name="Shape 191"/>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2" name="Shape 1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92"/>
        <p:cNvGrpSpPr/>
        <p:nvPr/>
      </p:nvGrpSpPr>
      <p:grpSpPr>
        <a:xfrm>
          <a:off x="0" y="0"/>
          <a:ext cx="0" cy="0"/>
          <a:chOff x="0" y="0"/>
          <a:chExt cx="0" cy="0"/>
        </a:xfrm>
      </p:grpSpPr>
      <p:sp>
        <p:nvSpPr>
          <p:cNvPr id="693" name="Shape 693"/>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694" name="Shape 694"/>
          <p:cNvSpPr txBox="1">
            <a:spLocks noGrp="1"/>
          </p:cNvSpPr>
          <p:nvPr>
            <p:ph type="body" idx="1"/>
          </p:nvPr>
        </p:nvSpPr>
        <p:spPr>
          <a:xfrm>
            <a:off x="747925"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95" name="Shape 695"/>
          <p:cNvSpPr txBox="1">
            <a:spLocks noGrp="1"/>
          </p:cNvSpPr>
          <p:nvPr>
            <p:ph type="body" idx="2"/>
          </p:nvPr>
        </p:nvSpPr>
        <p:spPr>
          <a:xfrm>
            <a:off x="2953087"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96" name="Shape 696"/>
          <p:cNvSpPr txBox="1">
            <a:spLocks noGrp="1"/>
          </p:cNvSpPr>
          <p:nvPr>
            <p:ph type="body" idx="3"/>
          </p:nvPr>
        </p:nvSpPr>
        <p:spPr>
          <a:xfrm>
            <a:off x="5158248"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697" name="Shape 697"/>
          <p:cNvGrpSpPr/>
          <p:nvPr/>
        </p:nvGrpSpPr>
        <p:grpSpPr>
          <a:xfrm>
            <a:off x="7442904" y="-121511"/>
            <a:ext cx="1796289" cy="7107566"/>
            <a:chOff x="6023725" y="842300"/>
            <a:chExt cx="1358150" cy="4030375"/>
          </a:xfrm>
        </p:grpSpPr>
        <p:sp>
          <p:nvSpPr>
            <p:cNvPr id="698" name="Shape 698"/>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Shape 699"/>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Shape 700"/>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Shape 701"/>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Shape 702"/>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Shape 703"/>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Shape 704"/>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Shape 705"/>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Shape 706"/>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Shape 707"/>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Shape 709"/>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Shape 710"/>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Shape 711"/>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Shape 712"/>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Shape 713"/>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Shape 714"/>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Shape 715"/>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Shape 716"/>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Shape 717"/>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Shape 718"/>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Shape 719"/>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Shape 720"/>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Shape 721"/>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Shape 722"/>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Shape 723"/>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Shape 724"/>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Shape 725"/>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Shape 726"/>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27" name="Shape 727"/>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
        <p:nvSpPr>
          <p:cNvPr id="728" name="Shape 728"/>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grpSp>
        <p:nvGrpSpPr>
          <p:cNvPr id="731" name="Shape 731"/>
          <p:cNvGrpSpPr/>
          <p:nvPr/>
        </p:nvGrpSpPr>
        <p:grpSpPr>
          <a:xfrm>
            <a:off x="7442904" y="-121511"/>
            <a:ext cx="1796289" cy="7107566"/>
            <a:chOff x="6023725" y="842300"/>
            <a:chExt cx="1358150" cy="4030375"/>
          </a:xfrm>
        </p:grpSpPr>
        <p:sp>
          <p:nvSpPr>
            <p:cNvPr id="732" name="Shape 73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Shape 73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Shape 73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Shape 73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Shape 73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Shape 73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Shape 73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Shape 73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Shape 74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Shape 74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Shape 74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Shape 74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Shape 74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Shape 74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Shape 74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Shape 74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Shape 74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Shape 74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Shape 75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Shape 75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Shape 75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Shape 75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Shape 75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Shape 75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Shape 75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Shape 75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Shape 75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Shape 75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Shape 76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61" name="Shape 761"/>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
        <p:nvSpPr>
          <p:cNvPr id="762" name="Shape 76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3"/>
        <p:cNvGrpSpPr/>
        <p:nvPr/>
      </p:nvGrpSpPr>
      <p:grpSpPr>
        <a:xfrm>
          <a:off x="0" y="0"/>
          <a:ext cx="0" cy="0"/>
          <a:chOff x="0" y="0"/>
          <a:chExt cx="0" cy="0"/>
        </a:xfrm>
      </p:grpSpPr>
      <p:sp>
        <p:nvSpPr>
          <p:cNvPr id="764" name="Shape 764"/>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5" name="Shape 765"/>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6" name="Shape 766"/>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7" name="Shape 767"/>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8" name="Shape 768"/>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9" name="Shape 769"/>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0" name="Shape 770"/>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1" name="Shape 771"/>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2" name="Shape 772"/>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3" name="Shape 773"/>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4" name="Shape 774"/>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5" name="Shape 775"/>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6" name="Shape 776"/>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7" name="Shape 777"/>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8" name="Shape 77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9" name="Shape 779"/>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0" name="Shape 78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1" name="Shape 781"/>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2" name="Shape 782"/>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3" name="Shape 783"/>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4" name="Shape 784"/>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5" name="Shape 785"/>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6" name="Shape 786"/>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7" name="Shape 787"/>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8" name="Shape 788"/>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9" name="Shape 78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0" name="Shape 790"/>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1" name="Shape 791"/>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2" name="Shape 792"/>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3" name="Shape 793"/>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4" name="Shape 794"/>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5" name="Shape 795"/>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6" name="Shape 796"/>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7" name="Shape 797"/>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8" name="Shape 79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9" name="Shape 799"/>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800" name="Shape 800"/>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801" name="Shape 801"/>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802" name="Shape 802"/>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803" name="Shape 803"/>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804" name="Shape 804"/>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805" name="Shape 805"/>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195" name="Shape 195"/>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6" name="Shape 196"/>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7" name="Shape 197"/>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8" name="Shape 198"/>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9" name="Shape 199"/>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0" name="Shape 200"/>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1" name="Shape 201"/>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2" name="Shape 202"/>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3" name="Shape 203"/>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4" name="Shape 204"/>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5" name="Shape 205"/>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6" name="Shape 206"/>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7" name="Shape 207"/>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8" name="Shape 208"/>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9" name="Shape 209"/>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0" name="Shape 210"/>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1" name="Shape 211"/>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2" name="Shape 212"/>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3" name="Shape 213"/>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4" name="Shape 214"/>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5" name="Shape 215"/>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6" name="Shape 216"/>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7" name="Shape 217"/>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8" name="Shape 218"/>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9" name="Shape 219"/>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0" name="Shape 220"/>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1" name="Shape 221"/>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2" name="Shape 222"/>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3" name="Shape 223"/>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4" name="Shape 224"/>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5" name="Shape 225"/>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6" name="Shape 226"/>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7" name="Shape 227"/>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8" name="Shape 228"/>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9" name="Shape 229"/>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0" name="Shape 230"/>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1" name="Shape 231"/>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2" name="Shape 232"/>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3" name="Shape 233"/>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4" name="Shape 234"/>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5" name="Shape 235"/>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6" name="Shape 2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solidFill>
                  <a:srgbClr val="1C4587"/>
                </a:solidFill>
              </a:defRPr>
            </a:lvl1pPr>
            <a:lvl2pPr lvl="1">
              <a:buNone/>
              <a:defRPr>
                <a:solidFill>
                  <a:srgbClr val="1C4587"/>
                </a:solidFill>
              </a:defRPr>
            </a:lvl2pPr>
            <a:lvl3pPr lvl="2">
              <a:buNone/>
              <a:defRPr>
                <a:solidFill>
                  <a:srgbClr val="1C4587"/>
                </a:solidFill>
              </a:defRPr>
            </a:lvl3pPr>
            <a:lvl4pPr lvl="3">
              <a:buNone/>
              <a:defRPr>
                <a:solidFill>
                  <a:srgbClr val="1C4587"/>
                </a:solidFill>
              </a:defRPr>
            </a:lvl4pPr>
            <a:lvl5pPr lvl="4">
              <a:buNone/>
              <a:defRPr>
                <a:solidFill>
                  <a:srgbClr val="1C4587"/>
                </a:solidFill>
              </a:defRPr>
            </a:lvl5pPr>
            <a:lvl6pPr lvl="5">
              <a:buNone/>
              <a:defRPr>
                <a:solidFill>
                  <a:srgbClr val="1C4587"/>
                </a:solidFill>
              </a:defRPr>
            </a:lvl6pPr>
            <a:lvl7pPr lvl="6">
              <a:buNone/>
              <a:defRPr>
                <a:solidFill>
                  <a:srgbClr val="1C4587"/>
                </a:solidFill>
              </a:defRPr>
            </a:lvl7pPr>
            <a:lvl8pPr lvl="7">
              <a:buNone/>
              <a:defRPr>
                <a:solidFill>
                  <a:srgbClr val="1C4587"/>
                </a:solidFill>
              </a:defRPr>
            </a:lvl8pPr>
            <a:lvl9pPr lvl="8">
              <a:buNone/>
              <a:defRPr>
                <a:solidFill>
                  <a:srgbClr val="1C458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239" name="Shape 239"/>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240" name="Shape 240"/>
          <p:cNvGrpSpPr/>
          <p:nvPr/>
        </p:nvGrpSpPr>
        <p:grpSpPr>
          <a:xfrm>
            <a:off x="7442903" y="-121539"/>
            <a:ext cx="1796289" cy="7107432"/>
            <a:chOff x="6023725" y="842300"/>
            <a:chExt cx="1358150" cy="4030375"/>
          </a:xfrm>
        </p:grpSpPr>
        <p:sp>
          <p:nvSpPr>
            <p:cNvPr id="241" name="Shape 241"/>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2" name="Shape 242"/>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3" name="Shape 243"/>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4" name="Shape 244"/>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5" name="Shape 245"/>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6" name="Shape 246"/>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7" name="Shape 247"/>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8" name="Shape 248"/>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9" name="Shape 249"/>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0" name="Shape 250"/>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1" name="Shape 251"/>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2" name="Shape 252"/>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3" name="Shape 253"/>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4" name="Shape 254"/>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5" name="Shape 255"/>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6" name="Shape 256"/>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7" name="Shape 257"/>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8" name="Shape 258"/>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9" name="Shape 259"/>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0" name="Shape 260"/>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1" name="Shape 261"/>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2" name="Shape 262"/>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3" name="Shape 263"/>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4" name="Shape 264"/>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5" name="Shape 265"/>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6" name="Shape 266"/>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7" name="Shape 267"/>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8" name="Shape 268"/>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9" name="Shape 269"/>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270" name="Shape 270"/>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
        <p:nvSpPr>
          <p:cNvPr id="271" name="Shape 27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72"/>
        <p:cNvGrpSpPr/>
        <p:nvPr/>
      </p:nvGrpSpPr>
      <p:grpSpPr>
        <a:xfrm>
          <a:off x="0" y="0"/>
          <a:ext cx="0" cy="0"/>
          <a:chOff x="0" y="0"/>
          <a:chExt cx="0" cy="0"/>
        </a:xfrm>
      </p:grpSpPr>
      <p:sp>
        <p:nvSpPr>
          <p:cNvPr id="273" name="Shape 273"/>
          <p:cNvSpPr txBox="1">
            <a:spLocks noGrp="1"/>
          </p:cNvSpPr>
          <p:nvPr>
            <p:ph type="ctrTitle"/>
          </p:nvPr>
        </p:nvSpPr>
        <p:spPr>
          <a:xfrm>
            <a:off x="3210935" y="2215683"/>
            <a:ext cx="5301600" cy="15464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274" name="Shape 274"/>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275" name="Shape 275"/>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6" name="Shape 276"/>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7" name="Shape 277"/>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8" name="Shape 278"/>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9" name="Shape 279"/>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0" name="Shape 28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1" name="Shape 281"/>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2" name="Shape 282"/>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3" name="Shape 283"/>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4" name="Shape 284"/>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5" name="Shape 285"/>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6" name="Shape 286"/>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7" name="Shape 287"/>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8" name="Shape 288"/>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9" name="Shape 289"/>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0" name="Shape 290"/>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1" name="Shape 291"/>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2" name="Shape 292"/>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3" name="Shape 293"/>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4" name="Shape 29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5" name="Shape 295"/>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6" name="Shape 296"/>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7" name="Shape 297"/>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8" name="Shape 298"/>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9" name="Shape 299"/>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0" name="Shape 300"/>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1" name="Shape 301"/>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2" name="Shape 302"/>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3" name="Shape 303"/>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4" name="Shape 304"/>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5" name="Shape 305"/>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6" name="Shape 306"/>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7" name="Shape 307"/>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8" name="Shape 308"/>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9" name="Shape 309"/>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0" name="Shape 310"/>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1" name="Shape 311"/>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2" name="Shape 312"/>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3" name="Shape 313"/>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4" name="Shape 314"/>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5" name="Shape 315"/>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6" name="Shape 316"/>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7" name="Shape 317"/>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8" name="Shape 318"/>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9" name="Shape 319"/>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0" name="Shape 320"/>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1" name="Shape 321"/>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2" name="Shape 322"/>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3" name="Shape 323"/>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4" name="Shape 324"/>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5" name="Shape 325"/>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6" name="Shape 32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7"/>
        <p:cNvGrpSpPr/>
        <p:nvPr/>
      </p:nvGrpSpPr>
      <p:grpSpPr>
        <a:xfrm>
          <a:off x="0" y="0"/>
          <a:ext cx="0" cy="0"/>
          <a:chOff x="0" y="0"/>
          <a:chExt cx="0" cy="0"/>
        </a:xfrm>
      </p:grpSpPr>
      <p:sp>
        <p:nvSpPr>
          <p:cNvPr id="328" name="Shape 328"/>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9" name="Shape 329"/>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0" name="Shape 330"/>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1" name="Shape 331"/>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2" name="Shape 332"/>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3" name="Shape 333"/>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4" name="Shape 334"/>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5" name="Shape 335"/>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6" name="Shape 336"/>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7" name="Shape 337"/>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8" name="Shape 338"/>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9" name="Shape 339"/>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0" name="Shape 340"/>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1" name="Shape 341"/>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2" name="Shape 342"/>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3" name="Shape 343"/>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4" name="Shape 344"/>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5" name="Shape 345"/>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6" name="Shape 346"/>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7" name="Shape 347"/>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8" name="Shape 348"/>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9" name="Shape 349"/>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0" name="Shape 350"/>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1" name="Shape 351"/>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2" name="Shape 352"/>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3" name="Shape 353"/>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4" name="Shape 354"/>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5" name="Shape 355"/>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6" name="Shape 356"/>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7" name="Shape 357"/>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8" name="Shape 358"/>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9" name="Shape 359"/>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0" name="Shape 360"/>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1" name="Shape 361"/>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2" name="Shape 362"/>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3" name="Shape 363"/>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4" name="Shape 364"/>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5" name="Shape 365"/>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6" name="Shape 366"/>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7" name="Shape 367"/>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8" name="Shape 368"/>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9" name="Shape 369"/>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26"/>
        <p:cNvGrpSpPr/>
        <p:nvPr/>
      </p:nvGrpSpPr>
      <p:grpSpPr>
        <a:xfrm>
          <a:off x="0" y="0"/>
          <a:ext cx="0" cy="0"/>
          <a:chOff x="0" y="0"/>
          <a:chExt cx="0" cy="0"/>
        </a:xfrm>
      </p:grpSpPr>
      <p:sp>
        <p:nvSpPr>
          <p:cNvPr id="527" name="Shape 527"/>
          <p:cNvSpPr txBox="1">
            <a:spLocks noGrp="1"/>
          </p:cNvSpPr>
          <p:nvPr>
            <p:ph type="ctrTitle"/>
          </p:nvPr>
        </p:nvSpPr>
        <p:spPr>
          <a:xfrm>
            <a:off x="2305100" y="1548067"/>
            <a:ext cx="6153000" cy="15465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528" name="Shape 528"/>
          <p:cNvSpPr/>
          <p:nvPr/>
        </p:nvSpPr>
        <p:spPr>
          <a:xfrm>
            <a:off x="723693" y="5626789"/>
            <a:ext cx="794875" cy="131430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9" name="Shape 529"/>
          <p:cNvSpPr/>
          <p:nvPr/>
        </p:nvSpPr>
        <p:spPr>
          <a:xfrm>
            <a:off x="-58319" y="4071050"/>
            <a:ext cx="782014" cy="1187127"/>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0" name="Shape 530"/>
          <p:cNvSpPr/>
          <p:nvPr/>
        </p:nvSpPr>
        <p:spPr>
          <a:xfrm>
            <a:off x="4025102" y="4563227"/>
            <a:ext cx="370865" cy="107943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1" name="Shape 531"/>
          <p:cNvSpPr/>
          <p:nvPr/>
        </p:nvSpPr>
        <p:spPr>
          <a:xfrm>
            <a:off x="3078046" y="4171139"/>
            <a:ext cx="730671" cy="1194399"/>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2" name="Shape 532"/>
          <p:cNvSpPr/>
          <p:nvPr/>
        </p:nvSpPr>
        <p:spPr>
          <a:xfrm>
            <a:off x="5401648" y="4380950"/>
            <a:ext cx="805934" cy="1001104"/>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3" name="Shape 533"/>
          <p:cNvSpPr/>
          <p:nvPr/>
        </p:nvSpPr>
        <p:spPr>
          <a:xfrm>
            <a:off x="8364459" y="4462457"/>
            <a:ext cx="873792" cy="800336"/>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4" name="Shape 534"/>
          <p:cNvSpPr/>
          <p:nvPr/>
        </p:nvSpPr>
        <p:spPr>
          <a:xfrm>
            <a:off x="4551116" y="4167387"/>
            <a:ext cx="657208" cy="905624"/>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5" name="Shape 535"/>
          <p:cNvSpPr/>
          <p:nvPr/>
        </p:nvSpPr>
        <p:spPr>
          <a:xfrm>
            <a:off x="4419882" y="5326446"/>
            <a:ext cx="919681" cy="126786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6" name="Shape 536"/>
          <p:cNvSpPr/>
          <p:nvPr/>
        </p:nvSpPr>
        <p:spPr>
          <a:xfrm>
            <a:off x="2644912" y="5382051"/>
            <a:ext cx="890356" cy="94238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7" name="Shape 537"/>
          <p:cNvSpPr/>
          <p:nvPr/>
        </p:nvSpPr>
        <p:spPr>
          <a:xfrm>
            <a:off x="2116543" y="4248209"/>
            <a:ext cx="829755" cy="104020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8" name="Shape 538"/>
          <p:cNvSpPr/>
          <p:nvPr/>
        </p:nvSpPr>
        <p:spPr>
          <a:xfrm>
            <a:off x="1347361" y="4248196"/>
            <a:ext cx="599146" cy="94240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9" name="Shape 539"/>
          <p:cNvSpPr/>
          <p:nvPr/>
        </p:nvSpPr>
        <p:spPr>
          <a:xfrm>
            <a:off x="2681615" y="6418078"/>
            <a:ext cx="816944" cy="418617"/>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0" name="Shape 540"/>
          <p:cNvSpPr/>
          <p:nvPr/>
        </p:nvSpPr>
        <p:spPr>
          <a:xfrm>
            <a:off x="7146421" y="6011685"/>
            <a:ext cx="1040884" cy="974148"/>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1" name="Shape 541"/>
          <p:cNvSpPr/>
          <p:nvPr/>
        </p:nvSpPr>
        <p:spPr>
          <a:xfrm>
            <a:off x="7146430" y="4139243"/>
            <a:ext cx="684732" cy="961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2" name="Shape 542"/>
          <p:cNvSpPr/>
          <p:nvPr/>
        </p:nvSpPr>
        <p:spPr>
          <a:xfrm>
            <a:off x="5262207" y="6306021"/>
            <a:ext cx="525046" cy="496882"/>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3" name="Shape 543"/>
          <p:cNvSpPr/>
          <p:nvPr/>
        </p:nvSpPr>
        <p:spPr>
          <a:xfrm>
            <a:off x="8376372" y="6305415"/>
            <a:ext cx="508532" cy="433296"/>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4" name="Shape 544"/>
          <p:cNvSpPr/>
          <p:nvPr/>
        </p:nvSpPr>
        <p:spPr>
          <a:xfrm>
            <a:off x="3808717" y="5905768"/>
            <a:ext cx="570935" cy="75636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5" name="Shape 545"/>
          <p:cNvSpPr/>
          <p:nvPr/>
        </p:nvSpPr>
        <p:spPr>
          <a:xfrm>
            <a:off x="7975391" y="4071030"/>
            <a:ext cx="541560" cy="905691"/>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6" name="Shape 546"/>
          <p:cNvSpPr/>
          <p:nvPr/>
        </p:nvSpPr>
        <p:spPr>
          <a:xfrm>
            <a:off x="1570785" y="5371060"/>
            <a:ext cx="734324" cy="96440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7" name="Shape 547"/>
          <p:cNvSpPr/>
          <p:nvPr/>
        </p:nvSpPr>
        <p:spPr>
          <a:xfrm>
            <a:off x="247060" y="5459834"/>
            <a:ext cx="275434" cy="325606"/>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8" name="Shape 548"/>
          <p:cNvSpPr/>
          <p:nvPr/>
        </p:nvSpPr>
        <p:spPr>
          <a:xfrm>
            <a:off x="8516944" y="5443846"/>
            <a:ext cx="690236" cy="68050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9" name="Shape 549"/>
          <p:cNvSpPr/>
          <p:nvPr/>
        </p:nvSpPr>
        <p:spPr>
          <a:xfrm>
            <a:off x="859713" y="4556591"/>
            <a:ext cx="317620" cy="87866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0" name="Shape 550"/>
          <p:cNvSpPr/>
          <p:nvPr/>
        </p:nvSpPr>
        <p:spPr>
          <a:xfrm rot="1920742">
            <a:off x="5707039" y="5618653"/>
            <a:ext cx="884797" cy="100112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1" name="Shape 551"/>
          <p:cNvSpPr/>
          <p:nvPr/>
        </p:nvSpPr>
        <p:spPr>
          <a:xfrm rot="-3496867">
            <a:off x="26193" y="6090148"/>
            <a:ext cx="717144"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2" name="Shape 552"/>
          <p:cNvSpPr/>
          <p:nvPr/>
        </p:nvSpPr>
        <p:spPr>
          <a:xfrm>
            <a:off x="7518185" y="5288439"/>
            <a:ext cx="846269" cy="79793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3" name="Shape 553"/>
          <p:cNvSpPr/>
          <p:nvPr/>
        </p:nvSpPr>
        <p:spPr>
          <a:xfrm rot="-5400000">
            <a:off x="6414496" y="4133848"/>
            <a:ext cx="658418"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4" name="Shape 554"/>
          <p:cNvSpPr/>
          <p:nvPr/>
        </p:nvSpPr>
        <p:spPr>
          <a:xfrm>
            <a:off x="6453205" y="4941210"/>
            <a:ext cx="666366" cy="1003573"/>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5" name="Shape 555"/>
          <p:cNvSpPr/>
          <p:nvPr/>
        </p:nvSpPr>
        <p:spPr>
          <a:xfrm>
            <a:off x="1866011" y="6323840"/>
            <a:ext cx="681078" cy="607041"/>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6" name="Shape 556"/>
          <p:cNvSpPr/>
          <p:nvPr/>
        </p:nvSpPr>
        <p:spPr>
          <a:xfrm>
            <a:off x="6669805" y="6152528"/>
            <a:ext cx="308462" cy="440635"/>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7" name="Shape 55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60" name="Shape 560"/>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561" name="Shape 561"/>
          <p:cNvGrpSpPr/>
          <p:nvPr/>
        </p:nvGrpSpPr>
        <p:grpSpPr>
          <a:xfrm>
            <a:off x="7442904" y="-121511"/>
            <a:ext cx="1796289" cy="7107566"/>
            <a:chOff x="6023725" y="842300"/>
            <a:chExt cx="1358150" cy="4030375"/>
          </a:xfrm>
        </p:grpSpPr>
        <p:sp>
          <p:nvSpPr>
            <p:cNvPr id="562" name="Shape 56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3" name="Shape 56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4" name="Shape 56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5" name="Shape 56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6" name="Shape 56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7" name="Shape 56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8" name="Shape 56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9" name="Shape 56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0" name="Shape 57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1" name="Shape 57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2" name="Shape 57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3" name="Shape 57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4" name="Shape 57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5" name="Shape 57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6" name="Shape 57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7" name="Shape 57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8" name="Shape 57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9" name="Shape 57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0" name="Shape 58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1" name="Shape 58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2" name="Shape 58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3" name="Shape 58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4" name="Shape 58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5" name="Shape 58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6" name="Shape 58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7" name="Shape 58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8" name="Shape 58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9" name="Shape 58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0" name="Shape 59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591" name="Shape 591"/>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
        <p:nvSpPr>
          <p:cNvPr id="592" name="Shape 592"/>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93"/>
        <p:cNvGrpSpPr/>
        <p:nvPr/>
      </p:nvGrpSpPr>
      <p:grpSpPr>
        <a:xfrm>
          <a:off x="0" y="0"/>
          <a:ext cx="0" cy="0"/>
          <a:chOff x="0" y="0"/>
          <a:chExt cx="0" cy="0"/>
        </a:xfrm>
      </p:grpSpPr>
      <p:sp>
        <p:nvSpPr>
          <p:cNvPr id="594" name="Shape 594"/>
          <p:cNvSpPr txBox="1">
            <a:spLocks noGrp="1"/>
          </p:cNvSpPr>
          <p:nvPr>
            <p:ph type="ctrTitle"/>
          </p:nvPr>
        </p:nvSpPr>
        <p:spPr>
          <a:xfrm>
            <a:off x="3210935" y="2215683"/>
            <a:ext cx="5301600" cy="15465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595" name="Shape 595"/>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596" name="Shape 596"/>
          <p:cNvSpPr/>
          <p:nvPr/>
        </p:nvSpPr>
        <p:spPr>
          <a:xfrm>
            <a:off x="4412080" y="6215517"/>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7" name="Shape 597"/>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8" name="Shape 598"/>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9" name="Shape 599"/>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0" name="Shape 600"/>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1" name="Shape 601"/>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2" name="Shape 602"/>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3" name="Shape 603"/>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4" name="Shape 604"/>
          <p:cNvSpPr/>
          <p:nvPr/>
        </p:nvSpPr>
        <p:spPr>
          <a:xfrm>
            <a:off x="55010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5" name="Shape 605"/>
          <p:cNvSpPr/>
          <p:nvPr/>
        </p:nvSpPr>
        <p:spPr>
          <a:xfrm>
            <a:off x="52015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6" name="Shape 606"/>
          <p:cNvSpPr/>
          <p:nvPr/>
        </p:nvSpPr>
        <p:spPr>
          <a:xfrm>
            <a:off x="4765584"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7" name="Shape 607"/>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8" name="Shape 608"/>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9" name="Shape 609"/>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0" name="Shape 610"/>
          <p:cNvSpPr/>
          <p:nvPr/>
        </p:nvSpPr>
        <p:spPr>
          <a:xfrm>
            <a:off x="6984573"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1" name="Shape 611"/>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2" name="Shape 612"/>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3" name="Shape 61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4" name="Shape 614"/>
          <p:cNvSpPr/>
          <p:nvPr/>
        </p:nvSpPr>
        <p:spPr>
          <a:xfrm>
            <a:off x="48922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5" name="Shape 615"/>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6" name="Shape 616"/>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7" name="Shape 617"/>
          <p:cNvSpPr/>
          <p:nvPr/>
        </p:nvSpPr>
        <p:spPr>
          <a:xfrm rot="1920548">
            <a:off x="7236727"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8" name="Shape 618"/>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9" name="Shape 619"/>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0" name="Shape 620"/>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1" name="Shape 621"/>
          <p:cNvSpPr/>
          <p:nvPr/>
        </p:nvSpPr>
        <p:spPr>
          <a:xfrm>
            <a:off x="50595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2" name="Shape 622"/>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3" name="Shape 623"/>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4" name="Shape 624"/>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5" name="Shape 625"/>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6" name="Shape 626"/>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7" name="Shape 627"/>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8" name="Shape 628"/>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9" name="Shape 629"/>
          <p:cNvSpPr/>
          <p:nvPr/>
        </p:nvSpPr>
        <p:spPr>
          <a:xfrm>
            <a:off x="4009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0" name="Shape 630"/>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1" name="Shape 631"/>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2" name="Shape 632"/>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3" name="Shape 633"/>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4" name="Shape 634"/>
          <p:cNvSpPr/>
          <p:nvPr/>
        </p:nvSpPr>
        <p:spPr>
          <a:xfrm>
            <a:off x="2183974"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5" name="Shape 635"/>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6" name="Shape 636"/>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7" name="Shape 637"/>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8" name="Shape 638"/>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9" name="Shape 639"/>
          <p:cNvSpPr/>
          <p:nvPr/>
        </p:nvSpPr>
        <p:spPr>
          <a:xfrm>
            <a:off x="40288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0" name="Shape 640"/>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1" name="Shape 641"/>
          <p:cNvSpPr/>
          <p:nvPr/>
        </p:nvSpPr>
        <p:spPr>
          <a:xfrm rot="1920548">
            <a:off x="2436126"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2" name="Shape 642"/>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3" name="Shape 643"/>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4" name="Shape 644"/>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5" name="Shape 645"/>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6" name="Shape 646"/>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7" name="Shape 64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48"/>
        <p:cNvGrpSpPr/>
        <p:nvPr/>
      </p:nvGrpSpPr>
      <p:grpSpPr>
        <a:xfrm>
          <a:off x="0" y="0"/>
          <a:ext cx="0" cy="0"/>
          <a:chOff x="0" y="0"/>
          <a:chExt cx="0" cy="0"/>
        </a:xfrm>
      </p:grpSpPr>
      <p:sp>
        <p:nvSpPr>
          <p:cNvPr id="649" name="Shape 649"/>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650" name="Shape 650"/>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1" name="Shape 65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2" name="Shape 65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3" name="Shape 65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4" name="Shape 65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5" name="Shape 655"/>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6" name="Shape 65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7" name="Shape 65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8" name="Shape 658"/>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9" name="Shape 65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0" name="Shape 66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1" name="Shape 661"/>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2" name="Shape 66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3" name="Shape 663"/>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4" name="Shape 66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5" name="Shape 665"/>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6" name="Shape 66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7" name="Shape 66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8" name="Shape 66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9" name="Shape 66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0" name="Shape 67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1" name="Shape 67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2" name="Shape 672"/>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3" name="Shape 673"/>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4" name="Shape 674"/>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5" name="Shape 67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6" name="Shape 67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7" name="Shape 67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8" name="Shape 678"/>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9" name="Shape 67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0" name="Shape 68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1" name="Shape 68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2" name="Shape 682"/>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3" name="Shape 683"/>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4" name="Shape 68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5" name="Shape 685"/>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6" name="Shape 68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7" name="Shape 68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8" name="Shape 68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9" name="Shape 689"/>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90" name="Shape 69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91" name="Shape 691"/>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a:buNone/>
              <a:defRPr>
                <a:solidFill>
                  <a:srgbClr val="1C4587"/>
                </a:solidFill>
              </a:defRPr>
            </a:lvl1pPr>
            <a:lvl2pPr lvl="1">
              <a:buNone/>
              <a:defRPr>
                <a:solidFill>
                  <a:srgbClr val="1C4587"/>
                </a:solidFill>
              </a:defRPr>
            </a:lvl2pPr>
            <a:lvl3pPr lvl="2">
              <a:buNone/>
              <a:defRPr>
                <a:solidFill>
                  <a:srgbClr val="1C4587"/>
                </a:solidFill>
              </a:defRPr>
            </a:lvl3pPr>
            <a:lvl4pPr lvl="3">
              <a:buNone/>
              <a:defRPr>
                <a:solidFill>
                  <a:srgbClr val="1C4587"/>
                </a:solidFill>
              </a:defRPr>
            </a:lvl4pPr>
            <a:lvl5pPr lvl="4">
              <a:buNone/>
              <a:defRPr>
                <a:solidFill>
                  <a:srgbClr val="1C4587"/>
                </a:solidFill>
              </a:defRPr>
            </a:lvl5pPr>
            <a:lvl6pPr lvl="5">
              <a:buNone/>
              <a:defRPr>
                <a:solidFill>
                  <a:srgbClr val="1C4587"/>
                </a:solidFill>
              </a:defRPr>
            </a:lvl6pPr>
            <a:lvl7pPr lvl="6">
              <a:buNone/>
              <a:defRPr>
                <a:solidFill>
                  <a:srgbClr val="1C4587"/>
                </a:solidFill>
              </a:defRPr>
            </a:lvl7pPr>
            <a:lvl8pPr lvl="7">
              <a:buNone/>
              <a:defRPr>
                <a:solidFill>
                  <a:srgbClr val="1C4587"/>
                </a:solidFill>
              </a:defRPr>
            </a:lvl8pPr>
            <a:lvl9pPr lvl="8">
              <a:buNone/>
              <a:defRPr>
                <a:solidFill>
                  <a:srgbClr val="1C4587"/>
                </a:solidFill>
              </a:defRPr>
            </a:lvl9pPr>
          </a:lstStyle>
          <a:p>
            <a:pPr marL="0" lvl="0" indent="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160" name="Shape 160"/>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a:buNone/>
              <a:defRPr sz="1300">
                <a:solidFill>
                  <a:srgbClr val="3D4965"/>
                </a:solidFill>
                <a:latin typeface="Dosis"/>
                <a:ea typeface="Dosis"/>
                <a:cs typeface="Dosis"/>
                <a:sym typeface="Dosis"/>
              </a:defRPr>
            </a:lvl1pPr>
            <a:lvl2pPr lvl="1" algn="r">
              <a:buNone/>
              <a:defRPr sz="1300">
                <a:solidFill>
                  <a:srgbClr val="3D4965"/>
                </a:solidFill>
                <a:latin typeface="Dosis"/>
                <a:ea typeface="Dosis"/>
                <a:cs typeface="Dosis"/>
                <a:sym typeface="Dosis"/>
              </a:defRPr>
            </a:lvl2pPr>
            <a:lvl3pPr lvl="2" algn="r">
              <a:buNone/>
              <a:defRPr sz="1300">
                <a:solidFill>
                  <a:srgbClr val="3D4965"/>
                </a:solidFill>
                <a:latin typeface="Dosis"/>
                <a:ea typeface="Dosis"/>
                <a:cs typeface="Dosis"/>
                <a:sym typeface="Dosis"/>
              </a:defRPr>
            </a:lvl3pPr>
            <a:lvl4pPr lvl="3" algn="r">
              <a:buNone/>
              <a:defRPr sz="1300">
                <a:solidFill>
                  <a:srgbClr val="3D4965"/>
                </a:solidFill>
                <a:latin typeface="Dosis"/>
                <a:ea typeface="Dosis"/>
                <a:cs typeface="Dosis"/>
                <a:sym typeface="Dosis"/>
              </a:defRPr>
            </a:lvl4pPr>
            <a:lvl5pPr lvl="4" algn="r">
              <a:buNone/>
              <a:defRPr sz="1300">
                <a:solidFill>
                  <a:srgbClr val="3D4965"/>
                </a:solidFill>
                <a:latin typeface="Dosis"/>
                <a:ea typeface="Dosis"/>
                <a:cs typeface="Dosis"/>
                <a:sym typeface="Dosis"/>
              </a:defRPr>
            </a:lvl5pPr>
            <a:lvl6pPr lvl="5" algn="r">
              <a:buNone/>
              <a:defRPr sz="1300">
                <a:solidFill>
                  <a:srgbClr val="3D4965"/>
                </a:solidFill>
                <a:latin typeface="Dosis"/>
                <a:ea typeface="Dosis"/>
                <a:cs typeface="Dosis"/>
                <a:sym typeface="Dosis"/>
              </a:defRPr>
            </a:lvl6pPr>
            <a:lvl7pPr lvl="6" algn="r">
              <a:buNone/>
              <a:defRPr sz="1300">
                <a:solidFill>
                  <a:srgbClr val="3D4965"/>
                </a:solidFill>
                <a:latin typeface="Dosis"/>
                <a:ea typeface="Dosis"/>
                <a:cs typeface="Dosis"/>
                <a:sym typeface="Dosis"/>
              </a:defRPr>
            </a:lvl7pPr>
            <a:lvl8pPr lvl="7" algn="r">
              <a:buNone/>
              <a:defRPr sz="1300">
                <a:solidFill>
                  <a:srgbClr val="3D4965"/>
                </a:solidFill>
                <a:latin typeface="Dosis"/>
                <a:ea typeface="Dosis"/>
                <a:cs typeface="Dosis"/>
                <a:sym typeface="Dosis"/>
              </a:defRPr>
            </a:lvl8pPr>
            <a:lvl9pPr lvl="8" algn="r">
              <a:buNone/>
              <a:defRPr sz="1300">
                <a:solidFill>
                  <a:srgbClr val="3D4965"/>
                </a:solidFill>
                <a:latin typeface="Dosis"/>
                <a:ea typeface="Dosis"/>
                <a:cs typeface="Dosis"/>
                <a:sym typeface="Dosis"/>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70"/>
        <p:cNvGrpSpPr/>
        <p:nvPr/>
      </p:nvGrpSpPr>
      <p:grpSpPr>
        <a:xfrm>
          <a:off x="0" y="0"/>
          <a:ext cx="0" cy="0"/>
          <a:chOff x="0" y="0"/>
          <a:chExt cx="0" cy="0"/>
        </a:xfrm>
      </p:grpSpPr>
      <p:grpSp>
        <p:nvGrpSpPr>
          <p:cNvPr id="371" name="Shape 371"/>
          <p:cNvGrpSpPr/>
          <p:nvPr/>
        </p:nvGrpSpPr>
        <p:grpSpPr>
          <a:xfrm>
            <a:off x="-6" y="-2"/>
            <a:ext cx="9143797" cy="6857969"/>
            <a:chOff x="239950" y="872550"/>
            <a:chExt cx="7042900" cy="3961625"/>
          </a:xfrm>
        </p:grpSpPr>
        <p:sp>
          <p:nvSpPr>
            <p:cNvPr id="372" name="Shape 372"/>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Shape 373"/>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Shape 374"/>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Shape 375"/>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Shape 376"/>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Shape 377"/>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Shape 378"/>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Shape 379"/>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Shape 380"/>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Shape 381"/>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Shape 382"/>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Shape 383"/>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Shape 384"/>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Shape 385"/>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Shape 386"/>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Shape 387"/>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Shape 388"/>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Shape 389"/>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Shape 390"/>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Shape 391"/>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Shape 392"/>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Shape 393"/>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Shape 394"/>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Shape 395"/>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Shape 396"/>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Shape 397"/>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Shape 398"/>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Shape 399"/>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Shape 400"/>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Shape 401"/>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Shape 402"/>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Shape 403"/>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Shape 404"/>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Shape 405"/>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Shape 406"/>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Shape 407"/>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Shape 408"/>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Shape 409"/>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Shape 410"/>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Shape 411"/>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Shape 412"/>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Shape 413"/>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Shape 414"/>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Shape 415"/>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Shape 416"/>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Shape 417"/>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Shape 418"/>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Shape 419"/>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Shape 420"/>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Shape 421"/>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Shape 422"/>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Shape 423"/>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Shape 424"/>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Shape 425"/>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Shape 426"/>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Shape 427"/>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Shape 428"/>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Shape 429"/>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Shape 430"/>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Shape 431"/>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Shape 432"/>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Shape 433"/>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Shape 434"/>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Shape 435"/>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Shape 436"/>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Shape 438"/>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Shape 439"/>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Shape 440"/>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Shape 441"/>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Shape 442"/>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Shape 444"/>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Shape 445"/>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Shape 446"/>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Shape 447"/>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Shape 448"/>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Shape 449"/>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Shape 450"/>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Shape 451"/>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Shape 452"/>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Shape 453"/>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Shape 454"/>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Shape 455"/>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Shape 456"/>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Shape 457"/>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Shape 458"/>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Shape 459"/>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Shape 460"/>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Shape 461"/>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Shape 462"/>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Shape 463"/>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Shape 464"/>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Shape 465"/>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Shape 466"/>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Shape 467"/>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Shape 468"/>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Shape 469"/>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Shape 470"/>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Shape 471"/>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Shape 472"/>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Shape 473"/>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Shape 474"/>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Shape 475"/>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Shape 476"/>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Shape 477"/>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Shape 478"/>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Shape 479"/>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Shape 480"/>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Shape 481"/>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Shape 482"/>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Shape 483"/>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Shape 484"/>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Shape 487"/>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Shape 488"/>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Shape 489"/>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Shape 490"/>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Shape 491"/>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Shape 492"/>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Shape 493"/>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Shape 494"/>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Shape 495"/>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Shape 496"/>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Shape 497"/>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Shape 498"/>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Shape 499"/>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Shape 500"/>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Shape 501"/>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Shape 502"/>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Shape 503"/>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Shape 504"/>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Shape 505"/>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Shape 506"/>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Shape 507"/>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Shape 508"/>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Shape 510"/>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Shape 512"/>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Shape 513"/>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Shape 514"/>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Shape 515"/>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Shape 516"/>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Shape 517"/>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Shape 518"/>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Shape 519"/>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Shape 520"/>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Shape 521"/>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Shape 522"/>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3" name="Shape 523"/>
          <p:cNvSpPr txBox="1">
            <a:spLocks noGrp="1"/>
          </p:cNvSpPr>
          <p:nvPr>
            <p:ph type="title"/>
          </p:nvPr>
        </p:nvSpPr>
        <p:spPr>
          <a:xfrm>
            <a:off x="747925" y="300033"/>
            <a:ext cx="67917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24" name="Shape 524"/>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525" name="Shape 525"/>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a:buNone/>
              <a:defRPr sz="1300">
                <a:solidFill>
                  <a:srgbClr val="3D4965"/>
                </a:solidFill>
                <a:latin typeface="Dosis"/>
                <a:ea typeface="Dosis"/>
                <a:cs typeface="Dosis"/>
                <a:sym typeface="Dosis"/>
              </a:defRPr>
            </a:lvl1pPr>
            <a:lvl2pPr lvl="1" algn="r">
              <a:buNone/>
              <a:defRPr sz="1300">
                <a:solidFill>
                  <a:srgbClr val="3D4965"/>
                </a:solidFill>
                <a:latin typeface="Dosis"/>
                <a:ea typeface="Dosis"/>
                <a:cs typeface="Dosis"/>
                <a:sym typeface="Dosis"/>
              </a:defRPr>
            </a:lvl2pPr>
            <a:lvl3pPr lvl="2" algn="r">
              <a:buNone/>
              <a:defRPr sz="1300">
                <a:solidFill>
                  <a:srgbClr val="3D4965"/>
                </a:solidFill>
                <a:latin typeface="Dosis"/>
                <a:ea typeface="Dosis"/>
                <a:cs typeface="Dosis"/>
                <a:sym typeface="Dosis"/>
              </a:defRPr>
            </a:lvl3pPr>
            <a:lvl4pPr lvl="3" algn="r">
              <a:buNone/>
              <a:defRPr sz="1300">
                <a:solidFill>
                  <a:srgbClr val="3D4965"/>
                </a:solidFill>
                <a:latin typeface="Dosis"/>
                <a:ea typeface="Dosis"/>
                <a:cs typeface="Dosis"/>
                <a:sym typeface="Dosis"/>
              </a:defRPr>
            </a:lvl4pPr>
            <a:lvl5pPr lvl="4" algn="r">
              <a:buNone/>
              <a:defRPr sz="1300">
                <a:solidFill>
                  <a:srgbClr val="3D4965"/>
                </a:solidFill>
                <a:latin typeface="Dosis"/>
                <a:ea typeface="Dosis"/>
                <a:cs typeface="Dosis"/>
                <a:sym typeface="Dosis"/>
              </a:defRPr>
            </a:lvl5pPr>
            <a:lvl6pPr lvl="5" algn="r">
              <a:buNone/>
              <a:defRPr sz="1300">
                <a:solidFill>
                  <a:srgbClr val="3D4965"/>
                </a:solidFill>
                <a:latin typeface="Dosis"/>
                <a:ea typeface="Dosis"/>
                <a:cs typeface="Dosis"/>
                <a:sym typeface="Dosis"/>
              </a:defRPr>
            </a:lvl6pPr>
            <a:lvl7pPr lvl="6" algn="r">
              <a:buNone/>
              <a:defRPr sz="1300">
                <a:solidFill>
                  <a:srgbClr val="3D4965"/>
                </a:solidFill>
                <a:latin typeface="Dosis"/>
                <a:ea typeface="Dosis"/>
                <a:cs typeface="Dosis"/>
                <a:sym typeface="Dosis"/>
              </a:defRPr>
            </a:lvl7pPr>
            <a:lvl8pPr lvl="7" algn="r">
              <a:buNone/>
              <a:defRPr sz="1300">
                <a:solidFill>
                  <a:srgbClr val="3D4965"/>
                </a:solidFill>
                <a:latin typeface="Dosis"/>
                <a:ea typeface="Dosis"/>
                <a:cs typeface="Dosis"/>
                <a:sym typeface="Dosis"/>
              </a:defRPr>
            </a:lvl8pPr>
            <a:lvl9pPr lvl="8" algn="r">
              <a:buNone/>
              <a:defRPr sz="1300">
                <a:solidFill>
                  <a:srgbClr val="3D4965"/>
                </a:solidFill>
                <a:latin typeface="Dosis"/>
                <a:ea typeface="Dosis"/>
                <a:cs typeface="Dosis"/>
                <a:sym typeface="Dosis"/>
              </a:defRPr>
            </a:lvl9pPr>
          </a:lstStyle>
          <a:p>
            <a:pPr marL="0" lvl="0" indent="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Shape 810"/>
          <p:cNvSpPr txBox="1">
            <a:spLocks noGrp="1"/>
          </p:cNvSpPr>
          <p:nvPr>
            <p:ph type="ctrTitle"/>
          </p:nvPr>
        </p:nvSpPr>
        <p:spPr>
          <a:xfrm>
            <a:off x="2423716" y="994501"/>
            <a:ext cx="5688632" cy="279453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C4587"/>
              </a:buClr>
              <a:buSzPts val="4800"/>
              <a:buFont typeface="Sniglet"/>
              <a:buNone/>
            </a:pPr>
            <a:r>
              <a:rPr lang="en" sz="7000" b="0" i="0" u="none" strike="noStrike" cap="none">
                <a:solidFill>
                  <a:srgbClr val="1C4587"/>
                </a:solidFill>
                <a:latin typeface="Sniglet"/>
                <a:ea typeface="Sniglet"/>
                <a:cs typeface="Sniglet"/>
                <a:sym typeface="Sniglet"/>
              </a:rPr>
              <a:t>InteracTeach</a:t>
            </a:r>
            <a:endParaRPr sz="7000" b="0" i="0" u="none" strike="noStrike" cap="none">
              <a:solidFill>
                <a:srgbClr val="1C4587"/>
              </a:solidFill>
              <a:latin typeface="Sniglet"/>
              <a:ea typeface="Sniglet"/>
              <a:cs typeface="Sniglet"/>
              <a:sym typeface="Sniglet"/>
            </a:endParaRPr>
          </a:p>
        </p:txBody>
      </p:sp>
      <p:pic>
        <p:nvPicPr>
          <p:cNvPr id="811" name="Shape 811" descr="C:\Users\ALVARO\Desktop\índice.png"/>
          <p:cNvPicPr preferRelativeResize="0"/>
          <p:nvPr/>
        </p:nvPicPr>
        <p:blipFill rotWithShape="1">
          <a:blip r:embed="rId3">
            <a:alphaModFix/>
          </a:blip>
          <a:srcRect/>
          <a:stretch/>
        </p:blipFill>
        <p:spPr>
          <a:xfrm>
            <a:off x="1331640" y="1772816"/>
            <a:ext cx="1164084" cy="11640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Team</a:t>
            </a:r>
            <a:endParaRPr sz="6000" b="0" i="0" u="none" strike="noStrike" cap="none">
              <a:solidFill>
                <a:srgbClr val="3C78D8"/>
              </a:solidFill>
              <a:latin typeface="Sniglet"/>
              <a:ea typeface="Sniglet"/>
              <a:cs typeface="Sniglet"/>
              <a:sym typeface="Sniglet"/>
            </a:endParaRPr>
          </a:p>
        </p:txBody>
      </p:sp>
      <p:pic>
        <p:nvPicPr>
          <p:cNvPr id="912" name="Shape 912"/>
          <p:cNvPicPr preferRelativeResize="0"/>
          <p:nvPr/>
        </p:nvPicPr>
        <p:blipFill>
          <a:blip r:embed="rId3">
            <a:alphaModFix/>
          </a:blip>
          <a:stretch>
            <a:fillRect/>
          </a:stretch>
        </p:blipFill>
        <p:spPr>
          <a:xfrm>
            <a:off x="5231100" y="2773925"/>
            <a:ext cx="1012575" cy="222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Shape 91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18" name="Shape 918"/>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a:t>
            </a:r>
            <a:endParaRPr sz="4800" b="0" i="0" u="none" strike="noStrike" cap="none">
              <a:solidFill>
                <a:srgbClr val="3C78D8"/>
              </a:solidFill>
              <a:latin typeface="Sniglet"/>
              <a:ea typeface="Sniglet"/>
              <a:cs typeface="Sniglet"/>
              <a:sym typeface="Sniglet"/>
            </a:endParaRPr>
          </a:p>
        </p:txBody>
      </p:sp>
      <p:sp>
        <p:nvSpPr>
          <p:cNvPr id="919" name="Shape 91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0" name="Shape 92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1" name="Shape 92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22" name="Shape 922"/>
          <p:cNvGraphicFramePr/>
          <p:nvPr/>
        </p:nvGraphicFramePr>
        <p:xfrm>
          <a:off x="164963" y="1652400"/>
          <a:ext cx="8814050" cy="4340450"/>
        </p:xfrm>
        <a:graphic>
          <a:graphicData uri="http://schemas.openxmlformats.org/drawingml/2006/table">
            <a:tbl>
              <a:tblPr>
                <a:noFill/>
                <a:tableStyleId>{B321F1EB-0124-46F0-9B1A-79FC981BAFBB}</a:tableStyleId>
              </a:tblPr>
              <a:tblGrid>
                <a:gridCol w="3483950">
                  <a:extLst>
                    <a:ext uri="{9D8B030D-6E8A-4147-A177-3AD203B41FA5}">
                      <a16:colId xmlns:a16="http://schemas.microsoft.com/office/drawing/2014/main" val="20000"/>
                    </a:ext>
                  </a:extLst>
                </a:gridCol>
                <a:gridCol w="1818000">
                  <a:extLst>
                    <a:ext uri="{9D8B030D-6E8A-4147-A177-3AD203B41FA5}">
                      <a16:colId xmlns:a16="http://schemas.microsoft.com/office/drawing/2014/main" val="20001"/>
                    </a:ext>
                  </a:extLst>
                </a:gridCol>
                <a:gridCol w="3512100">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Project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Team management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Business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Marketing</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solidFill>
                            <a:schemeClr val="dk1"/>
                          </a:solidFill>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923" name="Shape 923"/>
          <p:cNvPicPr preferRelativeResize="0"/>
          <p:nvPr/>
        </p:nvPicPr>
        <p:blipFill>
          <a:blip r:embed="rId4">
            <a:alphaModFix/>
          </a:blip>
          <a:stretch>
            <a:fillRect/>
          </a:stretch>
        </p:blipFill>
        <p:spPr>
          <a:xfrm>
            <a:off x="1235487" y="2548200"/>
            <a:ext cx="1275975" cy="1257300"/>
          </a:xfrm>
          <a:prstGeom prst="rect">
            <a:avLst/>
          </a:prstGeom>
          <a:noFill/>
          <a:ln>
            <a:noFill/>
          </a:ln>
          <a:effectLst>
            <a:outerShdw blurRad="57150" dist="57150" dir="8160000" algn="bl" rotWithShape="0">
              <a:srgbClr val="000000">
                <a:alpha val="50000"/>
              </a:srgbClr>
            </a:outerShdw>
          </a:effectLst>
        </p:spPr>
      </p:pic>
      <p:sp>
        <p:nvSpPr>
          <p:cNvPr id="924" name="Shape 924"/>
          <p:cNvSpPr txBox="1"/>
          <p:nvPr/>
        </p:nvSpPr>
        <p:spPr>
          <a:xfrm>
            <a:off x="164975" y="3732125"/>
            <a:ext cx="3417000" cy="47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Alejandro Román Rodríguez</a:t>
            </a:r>
            <a:endParaRPr sz="2400">
              <a:latin typeface="Dosis"/>
              <a:ea typeface="Dosis"/>
              <a:cs typeface="Dosis"/>
              <a:sym typeface="Dosis"/>
            </a:endParaRPr>
          </a:p>
        </p:txBody>
      </p:sp>
      <p:sp>
        <p:nvSpPr>
          <p:cNvPr id="925" name="Shape 925"/>
          <p:cNvSpPr txBox="1"/>
          <p:nvPr/>
        </p:nvSpPr>
        <p:spPr>
          <a:xfrm>
            <a:off x="360750" y="5505450"/>
            <a:ext cx="3299700" cy="62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Álvaro Domínguez Núñez</a:t>
            </a:r>
            <a:endParaRPr sz="2400">
              <a:latin typeface="Dosis"/>
              <a:ea typeface="Dosis"/>
              <a:cs typeface="Dosis"/>
              <a:sym typeface="Dosis"/>
            </a:endParaRPr>
          </a:p>
        </p:txBody>
      </p:sp>
      <p:sp>
        <p:nvSpPr>
          <p:cNvPr id="926" name="Shape 926"/>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11</a:t>
            </a:r>
            <a:endParaRPr sz="4000" b="0" i="0" u="none" strike="noStrike" cap="none">
              <a:solidFill>
                <a:srgbClr val="3C78D8"/>
              </a:solidFill>
              <a:latin typeface="Sniglet"/>
              <a:ea typeface="Sniglet"/>
              <a:cs typeface="Sniglet"/>
              <a:sym typeface="Sniglet"/>
            </a:endParaRPr>
          </a:p>
        </p:txBody>
      </p:sp>
      <p:pic>
        <p:nvPicPr>
          <p:cNvPr id="927" name="Shape 927"/>
          <p:cNvPicPr preferRelativeResize="0"/>
          <p:nvPr/>
        </p:nvPicPr>
        <p:blipFill>
          <a:blip r:embed="rId5">
            <a:alphaModFix/>
          </a:blip>
          <a:stretch>
            <a:fillRect/>
          </a:stretch>
        </p:blipFill>
        <p:spPr>
          <a:xfrm>
            <a:off x="1195950" y="4260800"/>
            <a:ext cx="1276000" cy="14232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2" name="Shape 93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33" name="Shape 933"/>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a:t>
            </a:r>
            <a:endParaRPr sz="4800" b="0" i="0" u="none" strike="noStrike" cap="none">
              <a:solidFill>
                <a:srgbClr val="3C78D8"/>
              </a:solidFill>
              <a:latin typeface="Sniglet"/>
              <a:ea typeface="Sniglet"/>
              <a:cs typeface="Sniglet"/>
              <a:sym typeface="Sniglet"/>
            </a:endParaRPr>
          </a:p>
        </p:txBody>
      </p:sp>
      <p:sp>
        <p:nvSpPr>
          <p:cNvPr id="934" name="Shape 93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5" name="Shape 93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6" name="Shape 93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37" name="Shape 937"/>
          <p:cNvGraphicFramePr/>
          <p:nvPr/>
        </p:nvGraphicFramePr>
        <p:xfrm>
          <a:off x="164963" y="1652400"/>
          <a:ext cx="8814050" cy="4340450"/>
        </p:xfrm>
        <a:graphic>
          <a:graphicData uri="http://schemas.openxmlformats.org/drawingml/2006/table">
            <a:tbl>
              <a:tblPr>
                <a:noFill/>
                <a:tableStyleId>{B321F1EB-0124-46F0-9B1A-79FC981BAFBB}</a:tableStyleId>
              </a:tblPr>
              <a:tblGrid>
                <a:gridCol w="3490350">
                  <a:extLst>
                    <a:ext uri="{9D8B030D-6E8A-4147-A177-3AD203B41FA5}">
                      <a16:colId xmlns:a16="http://schemas.microsoft.com/office/drawing/2014/main" val="20000"/>
                    </a:ext>
                  </a:extLst>
                </a:gridCol>
                <a:gridCol w="1823275">
                  <a:extLst>
                    <a:ext uri="{9D8B030D-6E8A-4147-A177-3AD203B41FA5}">
                      <a16:colId xmlns:a16="http://schemas.microsoft.com/office/drawing/2014/main" val="20001"/>
                    </a:ext>
                  </a:extLst>
                </a:gridCol>
                <a:gridCol w="3500425">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Ajax</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Web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38" name="Shape 938"/>
          <p:cNvSpPr txBox="1"/>
          <p:nvPr/>
        </p:nvSpPr>
        <p:spPr>
          <a:xfrm>
            <a:off x="360750"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Miguel A. Baños Carretón</a:t>
            </a:r>
            <a:endParaRPr sz="2400">
              <a:latin typeface="Dosis"/>
              <a:ea typeface="Dosis"/>
              <a:cs typeface="Dosis"/>
              <a:sym typeface="Dosis"/>
            </a:endParaRPr>
          </a:p>
        </p:txBody>
      </p:sp>
      <p:sp>
        <p:nvSpPr>
          <p:cNvPr id="939" name="Shape 939"/>
          <p:cNvSpPr txBox="1"/>
          <p:nvPr/>
        </p:nvSpPr>
        <p:spPr>
          <a:xfrm>
            <a:off x="321600" y="5448750"/>
            <a:ext cx="32946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Alejandro Garrido Resina</a:t>
            </a:r>
            <a:endParaRPr sz="2400">
              <a:latin typeface="Dosis"/>
              <a:ea typeface="Dosis"/>
              <a:cs typeface="Dosis"/>
              <a:sym typeface="Dosis"/>
            </a:endParaRPr>
          </a:p>
        </p:txBody>
      </p:sp>
      <p:pic>
        <p:nvPicPr>
          <p:cNvPr id="940" name="Shape 940"/>
          <p:cNvPicPr preferRelativeResize="0"/>
          <p:nvPr/>
        </p:nvPicPr>
        <p:blipFill>
          <a:blip r:embed="rId4">
            <a:alphaModFix/>
          </a:blip>
          <a:stretch>
            <a:fillRect/>
          </a:stretch>
        </p:blipFill>
        <p:spPr>
          <a:xfrm>
            <a:off x="1210529" y="2558825"/>
            <a:ext cx="1411185" cy="1257300"/>
          </a:xfrm>
          <a:prstGeom prst="rect">
            <a:avLst/>
          </a:prstGeom>
          <a:noFill/>
          <a:ln>
            <a:noFill/>
          </a:ln>
          <a:effectLst>
            <a:outerShdw blurRad="57150" dist="57150" dir="7200000" algn="bl" rotWithShape="0">
              <a:srgbClr val="000000">
                <a:alpha val="50000"/>
              </a:srgbClr>
            </a:outerShdw>
          </a:effectLst>
        </p:spPr>
      </p:pic>
      <p:pic>
        <p:nvPicPr>
          <p:cNvPr id="941" name="Shape 941"/>
          <p:cNvPicPr preferRelativeResize="0"/>
          <p:nvPr/>
        </p:nvPicPr>
        <p:blipFill>
          <a:blip r:embed="rId5">
            <a:alphaModFix/>
          </a:blip>
          <a:stretch>
            <a:fillRect/>
          </a:stretch>
        </p:blipFill>
        <p:spPr>
          <a:xfrm>
            <a:off x="1336536" y="4305050"/>
            <a:ext cx="1159201" cy="1257299"/>
          </a:xfrm>
          <a:prstGeom prst="rect">
            <a:avLst/>
          </a:prstGeom>
          <a:noFill/>
          <a:ln>
            <a:noFill/>
          </a:ln>
          <a:effectLst>
            <a:outerShdw blurRad="57150" dist="57150" dir="8100000" algn="bl" rotWithShape="0">
              <a:srgbClr val="000000">
                <a:alpha val="50000"/>
              </a:srgbClr>
            </a:outerShdw>
          </a:effectLst>
        </p:spPr>
      </p:pic>
      <p:sp>
        <p:nvSpPr>
          <p:cNvPr id="942" name="Shape 942"/>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Shape 94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48" name="Shape 948"/>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(III)</a:t>
            </a:r>
            <a:endParaRPr sz="4800" b="0" i="0" u="none" strike="noStrike" cap="none">
              <a:solidFill>
                <a:srgbClr val="3C78D8"/>
              </a:solidFill>
              <a:latin typeface="Sniglet"/>
              <a:ea typeface="Sniglet"/>
              <a:cs typeface="Sniglet"/>
              <a:sym typeface="Sniglet"/>
            </a:endParaRPr>
          </a:p>
        </p:txBody>
      </p:sp>
      <p:sp>
        <p:nvSpPr>
          <p:cNvPr id="949" name="Shape 94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0" name="Shape 95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1" name="Shape 95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52" name="Shape 952"/>
          <p:cNvGraphicFramePr/>
          <p:nvPr/>
        </p:nvGraphicFramePr>
        <p:xfrm>
          <a:off x="164963" y="1652400"/>
          <a:ext cx="8814050" cy="4340450"/>
        </p:xfrm>
        <a:graphic>
          <a:graphicData uri="http://schemas.openxmlformats.org/drawingml/2006/table">
            <a:tbl>
              <a:tblPr>
                <a:noFill/>
                <a:tableStyleId>{B321F1EB-0124-46F0-9B1A-79FC981BAFBB}</a:tableStyleId>
              </a:tblPr>
              <a:tblGrid>
                <a:gridCol w="3454550">
                  <a:extLst>
                    <a:ext uri="{9D8B030D-6E8A-4147-A177-3AD203B41FA5}">
                      <a16:colId xmlns:a16="http://schemas.microsoft.com/office/drawing/2014/main" val="20000"/>
                    </a:ext>
                  </a:extLst>
                </a:gridCol>
                <a:gridCol w="1860900">
                  <a:extLst>
                    <a:ext uri="{9D8B030D-6E8A-4147-A177-3AD203B41FA5}">
                      <a16:colId xmlns:a16="http://schemas.microsoft.com/office/drawing/2014/main" val="20001"/>
                    </a:ext>
                  </a:extLst>
                </a:gridCol>
                <a:gridCol w="3498600">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PostgreSQL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PostgreSQL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53" name="Shape 953"/>
          <p:cNvSpPr txBox="1"/>
          <p:nvPr/>
        </p:nvSpPr>
        <p:spPr>
          <a:xfrm>
            <a:off x="40322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Andrés Fernández Alés</a:t>
            </a:r>
            <a:endParaRPr sz="2400">
              <a:latin typeface="Dosis"/>
              <a:ea typeface="Dosis"/>
              <a:cs typeface="Dosis"/>
              <a:sym typeface="Dosis"/>
            </a:endParaRPr>
          </a:p>
        </p:txBody>
      </p:sp>
      <p:sp>
        <p:nvSpPr>
          <p:cNvPr id="954" name="Shape 954"/>
          <p:cNvSpPr txBox="1"/>
          <p:nvPr/>
        </p:nvSpPr>
        <p:spPr>
          <a:xfrm>
            <a:off x="520675" y="5457825"/>
            <a:ext cx="29814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Álvaro Sánchez López</a:t>
            </a:r>
            <a:endParaRPr sz="2400">
              <a:latin typeface="Dosis"/>
              <a:ea typeface="Dosis"/>
              <a:cs typeface="Dosis"/>
              <a:sym typeface="Dosis"/>
            </a:endParaRPr>
          </a:p>
        </p:txBody>
      </p:sp>
      <p:pic>
        <p:nvPicPr>
          <p:cNvPr id="955" name="Shape 955"/>
          <p:cNvPicPr preferRelativeResize="0"/>
          <p:nvPr/>
        </p:nvPicPr>
        <p:blipFill>
          <a:blip r:embed="rId4">
            <a:alphaModFix/>
          </a:blip>
          <a:stretch>
            <a:fillRect/>
          </a:stretch>
        </p:blipFill>
        <p:spPr>
          <a:xfrm>
            <a:off x="1314211" y="2565550"/>
            <a:ext cx="1094038" cy="1257300"/>
          </a:xfrm>
          <a:prstGeom prst="rect">
            <a:avLst/>
          </a:prstGeom>
          <a:noFill/>
          <a:ln>
            <a:noFill/>
          </a:ln>
          <a:effectLst>
            <a:outerShdw blurRad="57150" dist="57150" dir="8100000" algn="bl" rotWithShape="0">
              <a:srgbClr val="000000">
                <a:alpha val="50000"/>
              </a:srgbClr>
            </a:outerShdw>
          </a:effectLst>
        </p:spPr>
      </p:pic>
      <p:pic>
        <p:nvPicPr>
          <p:cNvPr id="956" name="Shape 956"/>
          <p:cNvPicPr preferRelativeResize="0"/>
          <p:nvPr/>
        </p:nvPicPr>
        <p:blipFill>
          <a:blip r:embed="rId5">
            <a:alphaModFix/>
          </a:blip>
          <a:stretch>
            <a:fillRect/>
          </a:stretch>
        </p:blipFill>
        <p:spPr>
          <a:xfrm>
            <a:off x="1223247" y="4277825"/>
            <a:ext cx="1275947" cy="1257299"/>
          </a:xfrm>
          <a:prstGeom prst="rect">
            <a:avLst/>
          </a:prstGeom>
          <a:noFill/>
          <a:ln>
            <a:noFill/>
          </a:ln>
          <a:effectLst>
            <a:outerShdw blurRad="57150" dist="76200" dir="7560000" algn="bl" rotWithShape="0">
              <a:srgbClr val="000000">
                <a:alpha val="50000"/>
              </a:srgbClr>
            </a:outerShdw>
          </a:effectLst>
        </p:spPr>
      </p:pic>
      <p:sp>
        <p:nvSpPr>
          <p:cNvPr id="957" name="Shape 957"/>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13</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Shape 96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63" name="Shape 963"/>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Team(IV)</a:t>
            </a:r>
            <a:endParaRPr sz="4800" b="0" i="0" u="none" strike="noStrike" cap="none">
              <a:solidFill>
                <a:srgbClr val="3C78D8"/>
              </a:solidFill>
              <a:latin typeface="Sniglet"/>
              <a:ea typeface="Sniglet"/>
              <a:cs typeface="Sniglet"/>
              <a:sym typeface="Sniglet"/>
            </a:endParaRPr>
          </a:p>
        </p:txBody>
      </p:sp>
      <p:sp>
        <p:nvSpPr>
          <p:cNvPr id="964" name="Shape 96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5" name="Shape 96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6" name="Shape 96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67" name="Shape 967"/>
          <p:cNvGraphicFramePr/>
          <p:nvPr/>
        </p:nvGraphicFramePr>
        <p:xfrm>
          <a:off x="164963" y="1652400"/>
          <a:ext cx="8814050" cy="2550725"/>
        </p:xfrm>
        <a:graphic>
          <a:graphicData uri="http://schemas.openxmlformats.org/drawingml/2006/table">
            <a:tbl>
              <a:tblPr>
                <a:noFill/>
                <a:tableStyleId>{B321F1EB-0124-46F0-9B1A-79FC981BAFBB}</a:tableStyleId>
              </a:tblPr>
              <a:tblGrid>
                <a:gridCol w="3427275">
                  <a:extLst>
                    <a:ext uri="{9D8B030D-6E8A-4147-A177-3AD203B41FA5}">
                      <a16:colId xmlns:a16="http://schemas.microsoft.com/office/drawing/2014/main" val="20000"/>
                    </a:ext>
                  </a:extLst>
                </a:gridCol>
                <a:gridCol w="1844550">
                  <a:extLst>
                    <a:ext uri="{9D8B030D-6E8A-4147-A177-3AD203B41FA5}">
                      <a16:colId xmlns:a16="http://schemas.microsoft.com/office/drawing/2014/main" val="20001"/>
                    </a:ext>
                  </a:extLst>
                </a:gridCol>
                <a:gridCol w="3542225">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solidFill>
                            <a:schemeClr val="dk1"/>
                          </a:solidFill>
                          <a:latin typeface="Dosis"/>
                          <a:ea typeface="Dosis"/>
                          <a:cs typeface="Dosis"/>
                          <a:sym typeface="Dosis"/>
                        </a:rPr>
                        <a:t>PostgreSQL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68" name="Shape 968"/>
          <p:cNvSpPr txBox="1"/>
          <p:nvPr/>
        </p:nvSpPr>
        <p:spPr>
          <a:xfrm>
            <a:off x="69607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Jesús Sosa Sánchez</a:t>
            </a:r>
            <a:endParaRPr sz="2400">
              <a:latin typeface="Dosis"/>
              <a:ea typeface="Dosis"/>
              <a:cs typeface="Dosis"/>
              <a:sym typeface="Dosis"/>
            </a:endParaRPr>
          </a:p>
        </p:txBody>
      </p:sp>
      <p:pic>
        <p:nvPicPr>
          <p:cNvPr id="969" name="Shape 969"/>
          <p:cNvPicPr preferRelativeResize="0"/>
          <p:nvPr/>
        </p:nvPicPr>
        <p:blipFill>
          <a:blip r:embed="rId4">
            <a:alphaModFix/>
          </a:blip>
          <a:stretch>
            <a:fillRect/>
          </a:stretch>
        </p:blipFill>
        <p:spPr>
          <a:xfrm>
            <a:off x="1311974" y="2552700"/>
            <a:ext cx="1199102" cy="1257300"/>
          </a:xfrm>
          <a:prstGeom prst="rect">
            <a:avLst/>
          </a:prstGeom>
          <a:noFill/>
          <a:ln>
            <a:noFill/>
          </a:ln>
          <a:effectLst>
            <a:outerShdw blurRad="57150" dist="57150" dir="8100000" algn="bl" rotWithShape="0">
              <a:srgbClr val="000000">
                <a:alpha val="50000"/>
              </a:srgbClr>
            </a:outerShdw>
          </a:effectLst>
        </p:spPr>
      </p:pic>
      <p:sp>
        <p:nvSpPr>
          <p:cNvPr id="970" name="Shape 970"/>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14</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Shape 975"/>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Viability</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81" name="Shape 981"/>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Competitors &amp; Us </a:t>
            </a:r>
            <a:endParaRPr sz="4800" b="0" i="0" u="none" strike="noStrike" cap="none">
              <a:solidFill>
                <a:srgbClr val="3C78D8"/>
              </a:solidFill>
              <a:latin typeface="Sniglet"/>
              <a:ea typeface="Sniglet"/>
              <a:cs typeface="Sniglet"/>
              <a:sym typeface="Sniglet"/>
            </a:endParaRPr>
          </a:p>
        </p:txBody>
      </p:sp>
      <p:sp>
        <p:nvSpPr>
          <p:cNvPr id="982" name="Shape 98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3" name="Shape 98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4" name="Shape 984"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85" name="Shape 985"/>
          <p:cNvGraphicFramePr/>
          <p:nvPr>
            <p:extLst>
              <p:ext uri="{D42A27DB-BD31-4B8C-83A1-F6EECF244321}">
                <p14:modId xmlns:p14="http://schemas.microsoft.com/office/powerpoint/2010/main" val="3280641760"/>
              </p:ext>
            </p:extLst>
          </p:nvPr>
        </p:nvGraphicFramePr>
        <p:xfrm>
          <a:off x="147638" y="1443325"/>
          <a:ext cx="8848725" cy="4933818"/>
        </p:xfrm>
        <a:graphic>
          <a:graphicData uri="http://schemas.openxmlformats.org/drawingml/2006/table">
            <a:tbl>
              <a:tblPr>
                <a:noFill/>
                <a:tableStyleId>{B321F1EB-0124-46F0-9B1A-79FC981BAFBB}</a:tableStyleId>
              </a:tblPr>
              <a:tblGrid>
                <a:gridCol w="1681162">
                  <a:extLst>
                    <a:ext uri="{9D8B030D-6E8A-4147-A177-3AD203B41FA5}">
                      <a16:colId xmlns:a16="http://schemas.microsoft.com/office/drawing/2014/main" val="20000"/>
                    </a:ext>
                  </a:extLst>
                </a:gridCol>
                <a:gridCol w="1547446">
                  <a:extLst>
                    <a:ext uri="{9D8B030D-6E8A-4147-A177-3AD203B41FA5}">
                      <a16:colId xmlns:a16="http://schemas.microsoft.com/office/drawing/2014/main" val="20001"/>
                    </a:ext>
                  </a:extLst>
                </a:gridCol>
                <a:gridCol w="2039816">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751501">
                  <a:extLst>
                    <a:ext uri="{9D8B030D-6E8A-4147-A177-3AD203B41FA5}">
                      <a16:colId xmlns:a16="http://schemas.microsoft.com/office/drawing/2014/main" val="20004"/>
                    </a:ext>
                  </a:extLst>
                </a:gridCol>
              </a:tblGrid>
              <a:tr h="1454620">
                <a:tc>
                  <a:txBody>
                    <a:bodyPr/>
                    <a:lstStyle/>
                    <a:p>
                      <a:pPr marL="0" lvl="0" indent="0" algn="ctr" rtl="0">
                        <a:lnSpc>
                          <a:spcPct val="115000"/>
                        </a:lnSpc>
                        <a:spcBef>
                          <a:spcPts val="0"/>
                        </a:spcBef>
                        <a:spcAft>
                          <a:spcPts val="0"/>
                        </a:spcAft>
                        <a:buNone/>
                      </a:pP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PRODUCT</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INT.</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EXPLANATION OF 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ADAPTED TO</a:t>
                      </a:r>
                      <a:endParaRPr sz="2400" dirty="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EDU. CENTRES</a:t>
                      </a:r>
                      <a:endParaRPr sz="2400" dirty="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MULTIPLE</a:t>
                      </a:r>
                      <a:endParaRPr sz="2400" dirty="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DISCIPLINES</a:t>
                      </a:r>
                      <a:endParaRPr sz="2400" dirty="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678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lnSpc>
                          <a:spcPct val="115000"/>
                        </a:lnSpc>
                        <a:spcBef>
                          <a:spcPts val="0"/>
                        </a:spcBef>
                        <a:spcAft>
                          <a:spcPts val="0"/>
                        </a:spcAft>
                        <a:buNone/>
                      </a:pPr>
                      <a:r>
                        <a:rPr lang="en" sz="2400">
                          <a:solidFill>
                            <a:srgbClr val="3C78D8"/>
                          </a:solidFill>
                          <a:latin typeface="Dosis"/>
                          <a:ea typeface="Dosis"/>
                          <a:cs typeface="Dosis"/>
                          <a:sym typeface="Dosis"/>
                        </a:rPr>
                        <a:t>thatquiz.org</a:t>
                      </a: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432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850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0535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986" name="Shape 986"/>
          <p:cNvPicPr preferRelativeResize="0"/>
          <p:nvPr/>
        </p:nvPicPr>
        <p:blipFill>
          <a:blip r:embed="rId4">
            <a:alphaModFix/>
          </a:blip>
          <a:stretch>
            <a:fillRect/>
          </a:stretch>
        </p:blipFill>
        <p:spPr>
          <a:xfrm>
            <a:off x="323600" y="2899814"/>
            <a:ext cx="1165150" cy="610411"/>
          </a:xfrm>
          <a:prstGeom prst="rect">
            <a:avLst/>
          </a:prstGeom>
          <a:noFill/>
          <a:ln>
            <a:noFill/>
          </a:ln>
        </p:spPr>
      </p:pic>
      <p:pic>
        <p:nvPicPr>
          <p:cNvPr id="987" name="Shape 987"/>
          <p:cNvPicPr preferRelativeResize="0"/>
          <p:nvPr/>
        </p:nvPicPr>
        <p:blipFill>
          <a:blip r:embed="rId5">
            <a:alphaModFix/>
          </a:blip>
          <a:stretch>
            <a:fillRect/>
          </a:stretch>
        </p:blipFill>
        <p:spPr>
          <a:xfrm>
            <a:off x="155573" y="4112175"/>
            <a:ext cx="1501192" cy="682800"/>
          </a:xfrm>
          <a:prstGeom prst="rect">
            <a:avLst/>
          </a:prstGeom>
          <a:noFill/>
          <a:ln>
            <a:noFill/>
          </a:ln>
        </p:spPr>
      </p:pic>
      <p:pic>
        <p:nvPicPr>
          <p:cNvPr id="988" name="Shape 988" descr="C:\Users\ALVARO\Desktop\índice.png"/>
          <p:cNvPicPr preferRelativeResize="0"/>
          <p:nvPr/>
        </p:nvPicPr>
        <p:blipFill rotWithShape="1">
          <a:blip r:embed="rId6">
            <a:alphaModFix/>
          </a:blip>
          <a:srcRect/>
          <a:stretch/>
        </p:blipFill>
        <p:spPr>
          <a:xfrm>
            <a:off x="536584" y="5678300"/>
            <a:ext cx="682800" cy="682800"/>
          </a:xfrm>
          <a:prstGeom prst="rect">
            <a:avLst/>
          </a:prstGeom>
          <a:noFill/>
          <a:ln>
            <a:noFill/>
          </a:ln>
        </p:spPr>
      </p:pic>
      <p:pic>
        <p:nvPicPr>
          <p:cNvPr id="989" name="Shape 989"/>
          <p:cNvPicPr preferRelativeResize="0"/>
          <p:nvPr/>
        </p:nvPicPr>
        <p:blipFill>
          <a:blip r:embed="rId7">
            <a:alphaModFix/>
          </a:blip>
          <a:stretch>
            <a:fillRect/>
          </a:stretch>
        </p:blipFill>
        <p:spPr>
          <a:xfrm>
            <a:off x="564775" y="4871175"/>
            <a:ext cx="682800" cy="682800"/>
          </a:xfrm>
          <a:prstGeom prst="rect">
            <a:avLst/>
          </a:prstGeom>
          <a:noFill/>
          <a:ln>
            <a:noFill/>
          </a:ln>
        </p:spPr>
      </p:pic>
      <p:pic>
        <p:nvPicPr>
          <p:cNvPr id="990" name="Shape 990"/>
          <p:cNvPicPr preferRelativeResize="0"/>
          <p:nvPr/>
        </p:nvPicPr>
        <p:blipFill>
          <a:blip r:embed="rId8">
            <a:alphaModFix/>
          </a:blip>
          <a:stretch>
            <a:fillRect/>
          </a:stretch>
        </p:blipFill>
        <p:spPr>
          <a:xfrm>
            <a:off x="5979892" y="2863622"/>
            <a:ext cx="697913" cy="682800"/>
          </a:xfrm>
          <a:prstGeom prst="rect">
            <a:avLst/>
          </a:prstGeom>
          <a:noFill/>
          <a:ln>
            <a:noFill/>
          </a:ln>
        </p:spPr>
      </p:pic>
      <p:pic>
        <p:nvPicPr>
          <p:cNvPr id="991" name="Shape 991"/>
          <p:cNvPicPr preferRelativeResize="0"/>
          <p:nvPr/>
        </p:nvPicPr>
        <p:blipFill>
          <a:blip r:embed="rId8">
            <a:alphaModFix/>
          </a:blip>
          <a:stretch>
            <a:fillRect/>
          </a:stretch>
        </p:blipFill>
        <p:spPr>
          <a:xfrm>
            <a:off x="7838777" y="2863622"/>
            <a:ext cx="697913" cy="682800"/>
          </a:xfrm>
          <a:prstGeom prst="rect">
            <a:avLst/>
          </a:prstGeom>
          <a:noFill/>
          <a:ln>
            <a:noFill/>
          </a:ln>
        </p:spPr>
      </p:pic>
      <p:pic>
        <p:nvPicPr>
          <p:cNvPr id="992" name="Shape 992"/>
          <p:cNvPicPr preferRelativeResize="0"/>
          <p:nvPr/>
        </p:nvPicPr>
        <p:blipFill>
          <a:blip r:embed="rId8">
            <a:alphaModFix/>
          </a:blip>
          <a:stretch>
            <a:fillRect/>
          </a:stretch>
        </p:blipFill>
        <p:spPr>
          <a:xfrm>
            <a:off x="7838777" y="4871172"/>
            <a:ext cx="697913" cy="682800"/>
          </a:xfrm>
          <a:prstGeom prst="rect">
            <a:avLst/>
          </a:prstGeom>
          <a:noFill/>
          <a:ln>
            <a:noFill/>
          </a:ln>
        </p:spPr>
      </p:pic>
      <p:pic>
        <p:nvPicPr>
          <p:cNvPr id="993" name="Shape 993"/>
          <p:cNvPicPr preferRelativeResize="0"/>
          <p:nvPr/>
        </p:nvPicPr>
        <p:blipFill>
          <a:blip r:embed="rId8">
            <a:alphaModFix/>
          </a:blip>
          <a:stretch>
            <a:fillRect/>
          </a:stretch>
        </p:blipFill>
        <p:spPr>
          <a:xfrm>
            <a:off x="7801777" y="5678297"/>
            <a:ext cx="697913" cy="682800"/>
          </a:xfrm>
          <a:prstGeom prst="rect">
            <a:avLst/>
          </a:prstGeom>
          <a:noFill/>
          <a:ln>
            <a:noFill/>
          </a:ln>
        </p:spPr>
      </p:pic>
      <p:pic>
        <p:nvPicPr>
          <p:cNvPr id="994" name="Shape 994"/>
          <p:cNvPicPr preferRelativeResize="0"/>
          <p:nvPr/>
        </p:nvPicPr>
        <p:blipFill>
          <a:blip r:embed="rId8">
            <a:alphaModFix/>
          </a:blip>
          <a:stretch>
            <a:fillRect/>
          </a:stretch>
        </p:blipFill>
        <p:spPr>
          <a:xfrm>
            <a:off x="5979892" y="4871172"/>
            <a:ext cx="697913" cy="682800"/>
          </a:xfrm>
          <a:prstGeom prst="rect">
            <a:avLst/>
          </a:prstGeom>
          <a:noFill/>
          <a:ln>
            <a:noFill/>
          </a:ln>
        </p:spPr>
      </p:pic>
      <p:pic>
        <p:nvPicPr>
          <p:cNvPr id="995" name="Shape 995"/>
          <p:cNvPicPr preferRelativeResize="0"/>
          <p:nvPr/>
        </p:nvPicPr>
        <p:blipFill>
          <a:blip r:embed="rId8">
            <a:alphaModFix/>
          </a:blip>
          <a:stretch>
            <a:fillRect/>
          </a:stretch>
        </p:blipFill>
        <p:spPr>
          <a:xfrm>
            <a:off x="5979892" y="5678297"/>
            <a:ext cx="697913" cy="682800"/>
          </a:xfrm>
          <a:prstGeom prst="rect">
            <a:avLst/>
          </a:prstGeom>
          <a:noFill/>
          <a:ln>
            <a:noFill/>
          </a:ln>
        </p:spPr>
      </p:pic>
      <p:pic>
        <p:nvPicPr>
          <p:cNvPr id="996" name="Shape 996"/>
          <p:cNvPicPr preferRelativeResize="0"/>
          <p:nvPr/>
        </p:nvPicPr>
        <p:blipFill>
          <a:blip r:embed="rId8">
            <a:alphaModFix/>
          </a:blip>
          <a:stretch>
            <a:fillRect/>
          </a:stretch>
        </p:blipFill>
        <p:spPr>
          <a:xfrm>
            <a:off x="4049369" y="5678297"/>
            <a:ext cx="697913" cy="682800"/>
          </a:xfrm>
          <a:prstGeom prst="rect">
            <a:avLst/>
          </a:prstGeom>
          <a:noFill/>
          <a:ln>
            <a:noFill/>
          </a:ln>
        </p:spPr>
      </p:pic>
      <p:pic>
        <p:nvPicPr>
          <p:cNvPr id="997" name="Shape 997"/>
          <p:cNvPicPr preferRelativeResize="0"/>
          <p:nvPr/>
        </p:nvPicPr>
        <p:blipFill>
          <a:blip r:embed="rId8">
            <a:alphaModFix/>
          </a:blip>
          <a:stretch>
            <a:fillRect/>
          </a:stretch>
        </p:blipFill>
        <p:spPr>
          <a:xfrm>
            <a:off x="2193758" y="5678297"/>
            <a:ext cx="697913" cy="682800"/>
          </a:xfrm>
          <a:prstGeom prst="rect">
            <a:avLst/>
          </a:prstGeom>
          <a:noFill/>
          <a:ln>
            <a:noFill/>
          </a:ln>
        </p:spPr>
      </p:pic>
      <p:pic>
        <p:nvPicPr>
          <p:cNvPr id="998" name="Shape 998"/>
          <p:cNvPicPr preferRelativeResize="0"/>
          <p:nvPr/>
        </p:nvPicPr>
        <p:blipFill>
          <a:blip r:embed="rId8">
            <a:alphaModFix/>
          </a:blip>
          <a:stretch>
            <a:fillRect/>
          </a:stretch>
        </p:blipFill>
        <p:spPr>
          <a:xfrm>
            <a:off x="4086369" y="4196949"/>
            <a:ext cx="623921" cy="610399"/>
          </a:xfrm>
          <a:prstGeom prst="rect">
            <a:avLst/>
          </a:prstGeom>
          <a:noFill/>
          <a:ln>
            <a:noFill/>
          </a:ln>
        </p:spPr>
      </p:pic>
      <p:pic>
        <p:nvPicPr>
          <p:cNvPr id="999" name="Shape 999"/>
          <p:cNvPicPr preferRelativeResize="0"/>
          <p:nvPr/>
        </p:nvPicPr>
        <p:blipFill>
          <a:blip r:embed="rId8">
            <a:alphaModFix/>
          </a:blip>
          <a:stretch>
            <a:fillRect/>
          </a:stretch>
        </p:blipFill>
        <p:spPr>
          <a:xfrm>
            <a:off x="2230758" y="3546424"/>
            <a:ext cx="623921" cy="610399"/>
          </a:xfrm>
          <a:prstGeom prst="rect">
            <a:avLst/>
          </a:prstGeom>
          <a:noFill/>
          <a:ln>
            <a:noFill/>
          </a:ln>
        </p:spPr>
      </p:pic>
      <p:pic>
        <p:nvPicPr>
          <p:cNvPr id="1000" name="Shape 1000"/>
          <p:cNvPicPr preferRelativeResize="0"/>
          <p:nvPr/>
        </p:nvPicPr>
        <p:blipFill>
          <a:blip r:embed="rId8">
            <a:alphaModFix/>
          </a:blip>
          <a:stretch>
            <a:fillRect/>
          </a:stretch>
        </p:blipFill>
        <p:spPr>
          <a:xfrm>
            <a:off x="2230758" y="4196949"/>
            <a:ext cx="623921" cy="610399"/>
          </a:xfrm>
          <a:prstGeom prst="rect">
            <a:avLst/>
          </a:prstGeom>
          <a:noFill/>
          <a:ln>
            <a:noFill/>
          </a:ln>
        </p:spPr>
      </p:pic>
      <p:pic>
        <p:nvPicPr>
          <p:cNvPr id="1001" name="Shape 1001"/>
          <p:cNvPicPr preferRelativeResize="0"/>
          <p:nvPr/>
        </p:nvPicPr>
        <p:blipFill>
          <a:blip r:embed="rId9">
            <a:alphaModFix/>
          </a:blip>
          <a:stretch>
            <a:fillRect/>
          </a:stretch>
        </p:blipFill>
        <p:spPr>
          <a:xfrm>
            <a:off x="5936340" y="4160748"/>
            <a:ext cx="682800" cy="682800"/>
          </a:xfrm>
          <a:prstGeom prst="rect">
            <a:avLst/>
          </a:prstGeom>
          <a:noFill/>
          <a:ln>
            <a:noFill/>
          </a:ln>
        </p:spPr>
      </p:pic>
      <p:pic>
        <p:nvPicPr>
          <p:cNvPr id="1002" name="Shape 1002"/>
          <p:cNvPicPr preferRelativeResize="0"/>
          <p:nvPr/>
        </p:nvPicPr>
        <p:blipFill>
          <a:blip r:embed="rId9">
            <a:alphaModFix/>
          </a:blip>
          <a:stretch>
            <a:fillRect/>
          </a:stretch>
        </p:blipFill>
        <p:spPr>
          <a:xfrm>
            <a:off x="4027492" y="3510223"/>
            <a:ext cx="682800" cy="682800"/>
          </a:xfrm>
          <a:prstGeom prst="rect">
            <a:avLst/>
          </a:prstGeom>
          <a:noFill/>
          <a:ln>
            <a:noFill/>
          </a:ln>
        </p:spPr>
      </p:pic>
      <p:pic>
        <p:nvPicPr>
          <p:cNvPr id="1003" name="Shape 1003"/>
          <p:cNvPicPr preferRelativeResize="0"/>
          <p:nvPr/>
        </p:nvPicPr>
        <p:blipFill>
          <a:blip r:embed="rId9">
            <a:alphaModFix/>
          </a:blip>
          <a:stretch>
            <a:fillRect/>
          </a:stretch>
        </p:blipFill>
        <p:spPr>
          <a:xfrm>
            <a:off x="5936340" y="3510223"/>
            <a:ext cx="682800" cy="682800"/>
          </a:xfrm>
          <a:prstGeom prst="rect">
            <a:avLst/>
          </a:prstGeom>
          <a:noFill/>
          <a:ln>
            <a:noFill/>
          </a:ln>
        </p:spPr>
      </p:pic>
      <p:pic>
        <p:nvPicPr>
          <p:cNvPr id="1004" name="Shape 1004"/>
          <p:cNvPicPr preferRelativeResize="0"/>
          <p:nvPr/>
        </p:nvPicPr>
        <p:blipFill>
          <a:blip r:embed="rId9">
            <a:alphaModFix/>
          </a:blip>
          <a:stretch>
            <a:fillRect/>
          </a:stretch>
        </p:blipFill>
        <p:spPr>
          <a:xfrm>
            <a:off x="7792675" y="3510223"/>
            <a:ext cx="682800" cy="682800"/>
          </a:xfrm>
          <a:prstGeom prst="rect">
            <a:avLst/>
          </a:prstGeom>
          <a:noFill/>
          <a:ln>
            <a:noFill/>
          </a:ln>
        </p:spPr>
      </p:pic>
      <p:pic>
        <p:nvPicPr>
          <p:cNvPr id="1005" name="Shape 1005"/>
          <p:cNvPicPr preferRelativeResize="0"/>
          <p:nvPr/>
        </p:nvPicPr>
        <p:blipFill>
          <a:blip r:embed="rId9">
            <a:alphaModFix/>
          </a:blip>
          <a:stretch>
            <a:fillRect/>
          </a:stretch>
        </p:blipFill>
        <p:spPr>
          <a:xfrm>
            <a:off x="3981392" y="4901423"/>
            <a:ext cx="682800" cy="682800"/>
          </a:xfrm>
          <a:prstGeom prst="rect">
            <a:avLst/>
          </a:prstGeom>
          <a:noFill/>
          <a:ln>
            <a:noFill/>
          </a:ln>
        </p:spPr>
      </p:pic>
      <p:pic>
        <p:nvPicPr>
          <p:cNvPr id="1006" name="Shape 1006"/>
          <p:cNvPicPr preferRelativeResize="0"/>
          <p:nvPr/>
        </p:nvPicPr>
        <p:blipFill>
          <a:blip r:embed="rId9">
            <a:alphaModFix/>
          </a:blip>
          <a:stretch>
            <a:fillRect/>
          </a:stretch>
        </p:blipFill>
        <p:spPr>
          <a:xfrm>
            <a:off x="2171881" y="4847473"/>
            <a:ext cx="682800" cy="682800"/>
          </a:xfrm>
          <a:prstGeom prst="rect">
            <a:avLst/>
          </a:prstGeom>
          <a:noFill/>
          <a:ln>
            <a:noFill/>
          </a:ln>
        </p:spPr>
      </p:pic>
      <p:pic>
        <p:nvPicPr>
          <p:cNvPr id="1007" name="Shape 1007"/>
          <p:cNvPicPr preferRelativeResize="0"/>
          <p:nvPr/>
        </p:nvPicPr>
        <p:blipFill>
          <a:blip r:embed="rId9">
            <a:alphaModFix/>
          </a:blip>
          <a:stretch>
            <a:fillRect/>
          </a:stretch>
        </p:blipFill>
        <p:spPr>
          <a:xfrm>
            <a:off x="4027492" y="2863623"/>
            <a:ext cx="682800" cy="682800"/>
          </a:xfrm>
          <a:prstGeom prst="rect">
            <a:avLst/>
          </a:prstGeom>
          <a:noFill/>
          <a:ln>
            <a:noFill/>
          </a:ln>
        </p:spPr>
      </p:pic>
      <p:pic>
        <p:nvPicPr>
          <p:cNvPr id="1008" name="Shape 1008"/>
          <p:cNvPicPr preferRelativeResize="0"/>
          <p:nvPr/>
        </p:nvPicPr>
        <p:blipFill>
          <a:blip r:embed="rId9">
            <a:alphaModFix/>
          </a:blip>
          <a:stretch>
            <a:fillRect/>
          </a:stretch>
        </p:blipFill>
        <p:spPr>
          <a:xfrm>
            <a:off x="2201319" y="2863623"/>
            <a:ext cx="682800" cy="682800"/>
          </a:xfrm>
          <a:prstGeom prst="rect">
            <a:avLst/>
          </a:prstGeom>
          <a:noFill/>
          <a:ln>
            <a:noFill/>
          </a:ln>
        </p:spPr>
      </p:pic>
      <p:pic>
        <p:nvPicPr>
          <p:cNvPr id="1009" name="Shape 1009"/>
          <p:cNvPicPr preferRelativeResize="0"/>
          <p:nvPr/>
        </p:nvPicPr>
        <p:blipFill>
          <a:blip r:embed="rId9">
            <a:alphaModFix/>
          </a:blip>
          <a:stretch>
            <a:fillRect/>
          </a:stretch>
        </p:blipFill>
        <p:spPr>
          <a:xfrm>
            <a:off x="7792675" y="4160748"/>
            <a:ext cx="682800" cy="682800"/>
          </a:xfrm>
          <a:prstGeom prst="rect">
            <a:avLst/>
          </a:prstGeom>
          <a:noFill/>
          <a:ln>
            <a:noFill/>
          </a:ln>
        </p:spPr>
      </p:pic>
      <p:sp>
        <p:nvSpPr>
          <p:cNvPr id="1010" name="Shape 1010"/>
          <p:cNvSpPr txBox="1"/>
          <p:nvPr/>
        </p:nvSpPr>
        <p:spPr>
          <a:xfrm>
            <a:off x="155575" y="6485425"/>
            <a:ext cx="858600" cy="497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16</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pic>
        <p:nvPicPr>
          <p:cNvPr id="1015" name="Shape 101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16" name="Shape 1016"/>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Differential fact </a:t>
            </a:r>
            <a:endParaRPr sz="4800" b="0" i="0" u="none" strike="noStrike" cap="none">
              <a:solidFill>
                <a:srgbClr val="3C78D8"/>
              </a:solidFill>
              <a:latin typeface="Sniglet"/>
              <a:ea typeface="Sniglet"/>
              <a:cs typeface="Sniglet"/>
              <a:sym typeface="Sniglet"/>
            </a:endParaRPr>
          </a:p>
        </p:txBody>
      </p:sp>
      <p:sp>
        <p:nvSpPr>
          <p:cNvPr id="1017" name="Shape 101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8" name="Shape 101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9" name="Shape 1019"/>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17</a:t>
            </a:r>
            <a:endParaRPr sz="4000" b="0" i="0" u="none" strike="noStrike" cap="none">
              <a:solidFill>
                <a:srgbClr val="3C78D8"/>
              </a:solidFill>
              <a:latin typeface="Sniglet"/>
              <a:ea typeface="Sniglet"/>
              <a:cs typeface="Sniglet"/>
              <a:sym typeface="Sniglet"/>
            </a:endParaRPr>
          </a:p>
        </p:txBody>
      </p:sp>
      <p:sp>
        <p:nvSpPr>
          <p:cNvPr id="1020" name="Shape 102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Shape 1021"/>
          <p:cNvSpPr txBox="1"/>
          <p:nvPr/>
        </p:nvSpPr>
        <p:spPr>
          <a:xfrm>
            <a:off x="3923761" y="3428996"/>
            <a:ext cx="1132200" cy="1023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9600" b="0" i="0" u="none" strike="noStrike" cap="none">
                <a:solidFill>
                  <a:srgbClr val="3C78D8"/>
                </a:solidFill>
                <a:latin typeface="Sniglet"/>
                <a:ea typeface="Sniglet"/>
                <a:cs typeface="Sniglet"/>
                <a:sym typeface="Sniglet"/>
              </a:rPr>
              <a:t>+</a:t>
            </a:r>
            <a:endParaRPr sz="8000" b="0" i="0" u="none" strike="noStrike" cap="none">
              <a:solidFill>
                <a:srgbClr val="3C78D8"/>
              </a:solidFill>
              <a:latin typeface="Sniglet"/>
              <a:ea typeface="Sniglet"/>
              <a:cs typeface="Sniglet"/>
              <a:sym typeface="Sniglet"/>
            </a:endParaRPr>
          </a:p>
        </p:txBody>
      </p:sp>
      <p:pic>
        <p:nvPicPr>
          <p:cNvPr id="1022" name="Shape 1022"/>
          <p:cNvPicPr preferRelativeResize="0"/>
          <p:nvPr/>
        </p:nvPicPr>
        <p:blipFill>
          <a:blip r:embed="rId4">
            <a:alphaModFix/>
          </a:blip>
          <a:stretch>
            <a:fillRect/>
          </a:stretch>
        </p:blipFill>
        <p:spPr>
          <a:xfrm>
            <a:off x="5648499" y="2101314"/>
            <a:ext cx="2655375" cy="2655375"/>
          </a:xfrm>
          <a:prstGeom prst="rect">
            <a:avLst/>
          </a:prstGeom>
          <a:noFill/>
          <a:ln>
            <a:noFill/>
          </a:ln>
        </p:spPr>
      </p:pic>
      <p:sp>
        <p:nvSpPr>
          <p:cNvPr id="1023" name="Shape 1023"/>
          <p:cNvSpPr txBox="1"/>
          <p:nvPr/>
        </p:nvSpPr>
        <p:spPr>
          <a:xfrm>
            <a:off x="5477237" y="4756700"/>
            <a:ext cx="2997900" cy="700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Explanation</a:t>
            </a:r>
            <a:endParaRPr/>
          </a:p>
        </p:txBody>
      </p:sp>
      <p:sp>
        <p:nvSpPr>
          <p:cNvPr id="1024" name="Shape 1024"/>
          <p:cNvSpPr txBox="1"/>
          <p:nvPr/>
        </p:nvSpPr>
        <p:spPr>
          <a:xfrm>
            <a:off x="1043542" y="50944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1025" name="Shape 1025"/>
          <p:cNvPicPr preferRelativeResize="0"/>
          <p:nvPr/>
        </p:nvPicPr>
        <p:blipFill rotWithShape="1">
          <a:blip r:embed="rId5">
            <a:alphaModFix/>
          </a:blip>
          <a:srcRect/>
          <a:stretch/>
        </p:blipFill>
        <p:spPr>
          <a:xfrm>
            <a:off x="1372322" y="1538734"/>
            <a:ext cx="2209800" cy="2209800"/>
          </a:xfrm>
          <a:prstGeom prst="rect">
            <a:avLst/>
          </a:prstGeom>
          <a:noFill/>
          <a:ln>
            <a:noFill/>
          </a:ln>
        </p:spPr>
      </p:pic>
      <p:pic>
        <p:nvPicPr>
          <p:cNvPr id="1026" name="Shape 1026" descr="Resultado de imagen de Interactive"/>
          <p:cNvPicPr preferRelativeResize="0"/>
          <p:nvPr/>
        </p:nvPicPr>
        <p:blipFill rotWithShape="1">
          <a:blip r:embed="rId6">
            <a:alphaModFix/>
          </a:blip>
          <a:srcRect/>
          <a:stretch/>
        </p:blipFill>
        <p:spPr>
          <a:xfrm>
            <a:off x="1597665" y="3366244"/>
            <a:ext cx="1837312" cy="1837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pic>
        <p:nvPicPr>
          <p:cNvPr id="1031" name="Shape 1031" descr="C:\Users\ALVARO\Desktop\OTROTRY.PNG"/>
          <p:cNvPicPr preferRelativeResize="0"/>
          <p:nvPr/>
        </p:nvPicPr>
        <p:blipFill rotWithShape="1">
          <a:blip r:embed="rId3">
            <a:alphaModFix/>
          </a:blip>
          <a:srcRect/>
          <a:stretch/>
        </p:blipFill>
        <p:spPr>
          <a:xfrm>
            <a:off x="7413759" y="0"/>
            <a:ext cx="1720816" cy="6858001"/>
          </a:xfrm>
          <a:prstGeom prst="rect">
            <a:avLst/>
          </a:prstGeom>
          <a:noFill/>
          <a:ln>
            <a:noFill/>
          </a:ln>
        </p:spPr>
      </p:pic>
      <p:sp>
        <p:nvSpPr>
          <p:cNvPr id="1032" name="Shape 1032"/>
          <p:cNvSpPr txBox="1">
            <a:spLocks noGrp="1"/>
          </p:cNvSpPr>
          <p:nvPr>
            <p:ph type="title"/>
          </p:nvPr>
        </p:nvSpPr>
        <p:spPr>
          <a:xfrm>
            <a:off x="6127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SWOT </a:t>
            </a:r>
            <a:endParaRPr sz="4800" b="0" i="0" u="none" strike="noStrike" cap="none">
              <a:solidFill>
                <a:srgbClr val="3C78D8"/>
              </a:solidFill>
              <a:latin typeface="Sniglet"/>
              <a:ea typeface="Sniglet"/>
              <a:cs typeface="Sniglet"/>
              <a:sym typeface="Sniglet"/>
            </a:endParaRPr>
          </a:p>
        </p:txBody>
      </p:sp>
      <p:sp>
        <p:nvSpPr>
          <p:cNvPr id="1033" name="Shape 103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4" name="Shape 103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5" name="Shape 1035"/>
          <p:cNvSpPr txBox="1"/>
          <p:nvPr/>
        </p:nvSpPr>
        <p:spPr>
          <a:xfrm>
            <a:off x="307971" y="614189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18</a:t>
            </a:r>
            <a:endParaRPr sz="4000" b="0" i="0" u="none" strike="noStrike" cap="none">
              <a:solidFill>
                <a:srgbClr val="3C78D8"/>
              </a:solidFill>
              <a:latin typeface="Sniglet"/>
              <a:ea typeface="Sniglet"/>
              <a:cs typeface="Sniglet"/>
              <a:sym typeface="Sniglet"/>
            </a:endParaRPr>
          </a:p>
        </p:txBody>
      </p:sp>
      <p:sp>
        <p:nvSpPr>
          <p:cNvPr id="1036" name="Shape 103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7" name="Shape 1037"/>
          <p:cNvSpPr/>
          <p:nvPr/>
        </p:nvSpPr>
        <p:spPr>
          <a:xfrm>
            <a:off x="237400" y="1594325"/>
            <a:ext cx="4434600" cy="2320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8" name="Shape 1038"/>
          <p:cNvSpPr/>
          <p:nvPr/>
        </p:nvSpPr>
        <p:spPr>
          <a:xfrm>
            <a:off x="4708675" y="1594250"/>
            <a:ext cx="4288500" cy="2320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39" name="Shape 1039"/>
          <p:cNvPicPr preferRelativeResize="0"/>
          <p:nvPr/>
        </p:nvPicPr>
        <p:blipFill>
          <a:blip r:embed="rId4">
            <a:alphaModFix/>
          </a:blip>
          <a:stretch>
            <a:fillRect/>
          </a:stretch>
        </p:blipFill>
        <p:spPr>
          <a:xfrm>
            <a:off x="5227223" y="2103335"/>
            <a:ext cx="1555103" cy="1550984"/>
          </a:xfrm>
          <a:prstGeom prst="rect">
            <a:avLst/>
          </a:prstGeom>
          <a:noFill/>
          <a:ln>
            <a:noFill/>
          </a:ln>
        </p:spPr>
      </p:pic>
      <p:sp>
        <p:nvSpPr>
          <p:cNvPr id="1040" name="Shape 1040"/>
          <p:cNvSpPr/>
          <p:nvPr/>
        </p:nvSpPr>
        <p:spPr>
          <a:xfrm>
            <a:off x="4708674" y="3945300"/>
            <a:ext cx="4288500" cy="22575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Shape 1041"/>
          <p:cNvSpPr/>
          <p:nvPr/>
        </p:nvSpPr>
        <p:spPr>
          <a:xfrm>
            <a:off x="237400" y="3945300"/>
            <a:ext cx="4434600" cy="2257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42" name="Shape 1042"/>
          <p:cNvPicPr preferRelativeResize="0"/>
          <p:nvPr/>
        </p:nvPicPr>
        <p:blipFill>
          <a:blip r:embed="rId5">
            <a:alphaModFix/>
          </a:blip>
          <a:stretch>
            <a:fillRect/>
          </a:stretch>
        </p:blipFill>
        <p:spPr>
          <a:xfrm>
            <a:off x="2631600" y="2399948"/>
            <a:ext cx="1945896" cy="944100"/>
          </a:xfrm>
          <a:prstGeom prst="rect">
            <a:avLst/>
          </a:prstGeom>
          <a:noFill/>
          <a:ln>
            <a:noFill/>
          </a:ln>
        </p:spPr>
      </p:pic>
      <p:sp>
        <p:nvSpPr>
          <p:cNvPr id="1043" name="Shape 1043"/>
          <p:cNvSpPr txBox="1"/>
          <p:nvPr/>
        </p:nvSpPr>
        <p:spPr>
          <a:xfrm>
            <a:off x="1104100" y="1518038"/>
            <a:ext cx="2701200" cy="67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300">
                <a:latin typeface="Sniglet"/>
                <a:ea typeface="Sniglet"/>
                <a:cs typeface="Sniglet"/>
                <a:sym typeface="Sniglet"/>
              </a:rPr>
              <a:t>STRENGTHS</a:t>
            </a:r>
            <a:endParaRPr sz="3300">
              <a:latin typeface="Sniglet"/>
              <a:ea typeface="Sniglet"/>
              <a:cs typeface="Sniglet"/>
              <a:sym typeface="Sniglet"/>
            </a:endParaRPr>
          </a:p>
        </p:txBody>
      </p:sp>
      <p:sp>
        <p:nvSpPr>
          <p:cNvPr id="1044" name="Shape 1044"/>
          <p:cNvSpPr txBox="1"/>
          <p:nvPr/>
        </p:nvSpPr>
        <p:spPr>
          <a:xfrm>
            <a:off x="5426125" y="151803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WEAKNESSES</a:t>
            </a:r>
            <a:endParaRPr sz="3300">
              <a:latin typeface="Sniglet"/>
              <a:ea typeface="Sniglet"/>
              <a:cs typeface="Sniglet"/>
              <a:sym typeface="Sniglet"/>
            </a:endParaRPr>
          </a:p>
        </p:txBody>
      </p:sp>
      <p:sp>
        <p:nvSpPr>
          <p:cNvPr id="1045" name="Shape 1045"/>
          <p:cNvSpPr txBox="1"/>
          <p:nvPr/>
        </p:nvSpPr>
        <p:spPr>
          <a:xfrm>
            <a:off x="852688" y="3823975"/>
            <a:ext cx="32040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OPPORTUNITIES</a:t>
            </a:r>
            <a:endParaRPr sz="3300">
              <a:latin typeface="Sniglet"/>
              <a:ea typeface="Sniglet"/>
              <a:cs typeface="Sniglet"/>
              <a:sym typeface="Sniglet"/>
            </a:endParaRPr>
          </a:p>
        </p:txBody>
      </p:sp>
      <p:sp>
        <p:nvSpPr>
          <p:cNvPr id="1046" name="Shape 1046"/>
          <p:cNvSpPr txBox="1"/>
          <p:nvPr/>
        </p:nvSpPr>
        <p:spPr>
          <a:xfrm>
            <a:off x="5502325" y="382398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THREATS</a:t>
            </a:r>
            <a:endParaRPr sz="3300">
              <a:latin typeface="Sniglet"/>
              <a:ea typeface="Sniglet"/>
              <a:cs typeface="Sniglet"/>
              <a:sym typeface="Sniglet"/>
            </a:endParaRPr>
          </a:p>
        </p:txBody>
      </p:sp>
      <p:pic>
        <p:nvPicPr>
          <p:cNvPr id="1047" name="Shape 1047"/>
          <p:cNvPicPr preferRelativeResize="0"/>
          <p:nvPr/>
        </p:nvPicPr>
        <p:blipFill>
          <a:blip r:embed="rId6">
            <a:alphaModFix/>
          </a:blip>
          <a:stretch>
            <a:fillRect/>
          </a:stretch>
        </p:blipFill>
        <p:spPr>
          <a:xfrm>
            <a:off x="2551546" y="4317930"/>
            <a:ext cx="2004507" cy="1999195"/>
          </a:xfrm>
          <a:prstGeom prst="rect">
            <a:avLst/>
          </a:prstGeom>
          <a:noFill/>
          <a:ln>
            <a:noFill/>
          </a:ln>
        </p:spPr>
      </p:pic>
      <p:pic>
        <p:nvPicPr>
          <p:cNvPr id="1048" name="Shape 1048"/>
          <p:cNvPicPr preferRelativeResize="0"/>
          <p:nvPr/>
        </p:nvPicPr>
        <p:blipFill>
          <a:blip r:embed="rId7">
            <a:alphaModFix/>
          </a:blip>
          <a:stretch>
            <a:fillRect/>
          </a:stretch>
        </p:blipFill>
        <p:spPr>
          <a:xfrm>
            <a:off x="6920650" y="2134423"/>
            <a:ext cx="1720825" cy="1716277"/>
          </a:xfrm>
          <a:prstGeom prst="rect">
            <a:avLst/>
          </a:prstGeom>
          <a:noFill/>
          <a:ln>
            <a:noFill/>
          </a:ln>
        </p:spPr>
      </p:pic>
      <p:pic>
        <p:nvPicPr>
          <p:cNvPr id="1049" name="Shape 1049"/>
          <p:cNvPicPr preferRelativeResize="0"/>
          <p:nvPr/>
        </p:nvPicPr>
        <p:blipFill>
          <a:blip r:embed="rId8">
            <a:alphaModFix/>
          </a:blip>
          <a:stretch>
            <a:fillRect/>
          </a:stretch>
        </p:blipFill>
        <p:spPr>
          <a:xfrm>
            <a:off x="5589825" y="4112575"/>
            <a:ext cx="3009993" cy="2257499"/>
          </a:xfrm>
          <a:prstGeom prst="rect">
            <a:avLst/>
          </a:prstGeom>
          <a:noFill/>
          <a:ln>
            <a:noFill/>
          </a:ln>
        </p:spPr>
      </p:pic>
      <p:pic>
        <p:nvPicPr>
          <p:cNvPr id="1050" name="Shape 1050"/>
          <p:cNvPicPr preferRelativeResize="0"/>
          <p:nvPr/>
        </p:nvPicPr>
        <p:blipFill>
          <a:blip r:embed="rId9">
            <a:alphaModFix/>
          </a:blip>
          <a:stretch>
            <a:fillRect/>
          </a:stretch>
        </p:blipFill>
        <p:spPr>
          <a:xfrm>
            <a:off x="-99875" y="2130056"/>
            <a:ext cx="3010000" cy="1725019"/>
          </a:xfrm>
          <a:prstGeom prst="rect">
            <a:avLst/>
          </a:prstGeom>
          <a:noFill/>
          <a:ln>
            <a:noFill/>
          </a:ln>
        </p:spPr>
      </p:pic>
      <p:sp>
        <p:nvSpPr>
          <p:cNvPr id="1051" name="Shape 1051"/>
          <p:cNvSpPr txBox="1"/>
          <p:nvPr/>
        </p:nvSpPr>
        <p:spPr>
          <a:xfrm>
            <a:off x="389800" y="5585300"/>
            <a:ext cx="2094900" cy="59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solidFill>
                  <a:srgbClr val="3D4965"/>
                </a:solidFill>
                <a:latin typeface="Dosis"/>
                <a:ea typeface="Dosis"/>
                <a:cs typeface="Dosis"/>
                <a:sym typeface="Dosis"/>
              </a:rPr>
              <a:t>SCALABLE</a:t>
            </a:r>
            <a:endParaRPr/>
          </a:p>
        </p:txBody>
      </p:sp>
      <p:pic>
        <p:nvPicPr>
          <p:cNvPr id="1052" name="Shape 1052"/>
          <p:cNvPicPr preferRelativeResize="0"/>
          <p:nvPr/>
        </p:nvPicPr>
        <p:blipFill>
          <a:blip r:embed="rId10">
            <a:alphaModFix/>
          </a:blip>
          <a:stretch>
            <a:fillRect/>
          </a:stretch>
        </p:blipFill>
        <p:spPr>
          <a:xfrm>
            <a:off x="565734" y="4559062"/>
            <a:ext cx="1743031" cy="118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Shape 1057"/>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Future Planification</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Shape 81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7" name="Shape 81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307975" y="105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8" name="Shape 81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460375" y="2137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19" name="Shape 81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612775" y="4169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0" name="Shape 820"/>
          <p:cNvSpPr txBox="1"/>
          <p:nvPr/>
        </p:nvSpPr>
        <p:spPr>
          <a:xfrm>
            <a:off x="360746" y="6074840"/>
            <a:ext cx="682862"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2</a:t>
            </a:r>
            <a:endParaRPr sz="4000" b="0" i="0" u="none" strike="noStrike" cap="none">
              <a:solidFill>
                <a:srgbClr val="3C78D8"/>
              </a:solidFill>
              <a:latin typeface="Sniglet"/>
              <a:ea typeface="Sniglet"/>
              <a:cs typeface="Sniglet"/>
              <a:sym typeface="Sniglet"/>
            </a:endParaRPr>
          </a:p>
        </p:txBody>
      </p:sp>
      <p:pic>
        <p:nvPicPr>
          <p:cNvPr id="8" name="Imagen 7">
            <a:extLst>
              <a:ext uri="{FF2B5EF4-FFF2-40B4-BE49-F238E27FC236}">
                <a16:creationId xmlns:a16="http://schemas.microsoft.com/office/drawing/2014/main" id="{6DD7E4AD-4ED2-4251-A8E6-B347B320C5E5}"/>
              </a:ext>
            </a:extLst>
          </p:cNvPr>
          <p:cNvPicPr>
            <a:picLocks noChangeAspect="1"/>
          </p:cNvPicPr>
          <p:nvPr/>
        </p:nvPicPr>
        <p:blipFill>
          <a:blip r:embed="rId3"/>
          <a:stretch>
            <a:fillRect/>
          </a:stretch>
        </p:blipFill>
        <p:spPr>
          <a:xfrm>
            <a:off x="1962443" y="1056941"/>
            <a:ext cx="6006904" cy="45114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2" name="Shape 106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63" name="Shape 1063"/>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Short - term goals (1-2 years) </a:t>
            </a:r>
            <a:endParaRPr sz="4800" b="0" i="0" u="none" strike="noStrike" cap="none">
              <a:solidFill>
                <a:srgbClr val="3C78D8"/>
              </a:solidFill>
              <a:latin typeface="Sniglet"/>
              <a:ea typeface="Sniglet"/>
              <a:cs typeface="Sniglet"/>
              <a:sym typeface="Sniglet"/>
            </a:endParaRPr>
          </a:p>
        </p:txBody>
      </p:sp>
      <p:sp>
        <p:nvSpPr>
          <p:cNvPr id="1064" name="Shape 106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5" name="Shape 106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6" name="Shape 1066"/>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20</a:t>
            </a:r>
            <a:endParaRPr sz="4000" b="0" i="0" u="none" strike="noStrike" cap="none">
              <a:solidFill>
                <a:srgbClr val="3C78D8"/>
              </a:solidFill>
              <a:latin typeface="Sniglet"/>
              <a:ea typeface="Sniglet"/>
              <a:cs typeface="Sniglet"/>
              <a:sym typeface="Sniglet"/>
            </a:endParaRPr>
          </a:p>
        </p:txBody>
      </p:sp>
      <p:sp>
        <p:nvSpPr>
          <p:cNvPr id="1067" name="Shape 106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68" name="Shape 1068"/>
          <p:cNvPicPr preferRelativeResize="0"/>
          <p:nvPr/>
        </p:nvPicPr>
        <p:blipFill>
          <a:blip r:embed="rId4">
            <a:alphaModFix/>
          </a:blip>
          <a:stretch>
            <a:fillRect/>
          </a:stretch>
        </p:blipFill>
        <p:spPr>
          <a:xfrm>
            <a:off x="6345275" y="2046125"/>
            <a:ext cx="2798723" cy="2292200"/>
          </a:xfrm>
          <a:prstGeom prst="rect">
            <a:avLst/>
          </a:prstGeom>
          <a:noFill/>
          <a:ln>
            <a:noFill/>
          </a:ln>
        </p:spPr>
      </p:pic>
      <p:pic>
        <p:nvPicPr>
          <p:cNvPr id="1069" name="Shape 1069"/>
          <p:cNvPicPr preferRelativeResize="0"/>
          <p:nvPr/>
        </p:nvPicPr>
        <p:blipFill>
          <a:blip r:embed="rId5">
            <a:alphaModFix/>
          </a:blip>
          <a:stretch>
            <a:fillRect/>
          </a:stretch>
        </p:blipFill>
        <p:spPr>
          <a:xfrm>
            <a:off x="3410675" y="1928144"/>
            <a:ext cx="2587250" cy="2292206"/>
          </a:xfrm>
          <a:prstGeom prst="rect">
            <a:avLst/>
          </a:prstGeom>
          <a:noFill/>
          <a:ln>
            <a:noFill/>
          </a:ln>
        </p:spPr>
      </p:pic>
      <p:pic>
        <p:nvPicPr>
          <p:cNvPr id="1070" name="Shape 1070"/>
          <p:cNvPicPr preferRelativeResize="0"/>
          <p:nvPr/>
        </p:nvPicPr>
        <p:blipFill>
          <a:blip r:embed="rId6">
            <a:alphaModFix/>
          </a:blip>
          <a:stretch>
            <a:fillRect/>
          </a:stretch>
        </p:blipFill>
        <p:spPr>
          <a:xfrm>
            <a:off x="753625" y="2122324"/>
            <a:ext cx="2091849" cy="2056250"/>
          </a:xfrm>
          <a:prstGeom prst="rect">
            <a:avLst/>
          </a:prstGeom>
          <a:noFill/>
          <a:ln>
            <a:noFill/>
          </a:ln>
        </p:spPr>
      </p:pic>
      <p:sp>
        <p:nvSpPr>
          <p:cNvPr id="1071" name="Shape 1071"/>
          <p:cNvSpPr txBox="1"/>
          <p:nvPr/>
        </p:nvSpPr>
        <p:spPr>
          <a:xfrm>
            <a:off x="208350"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+40 schools</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+50 program.</a:t>
            </a:r>
            <a:endParaRPr sz="3600">
              <a:solidFill>
                <a:srgbClr val="3C78D8"/>
              </a:solidFill>
              <a:latin typeface="Sniglet"/>
              <a:ea typeface="Sniglet"/>
              <a:cs typeface="Sniglet"/>
              <a:sym typeface="Sniglet"/>
            </a:endParaRPr>
          </a:p>
        </p:txBody>
      </p:sp>
      <p:sp>
        <p:nvSpPr>
          <p:cNvPr id="1072" name="Shape 1072"/>
          <p:cNvSpPr txBox="1"/>
          <p:nvPr/>
        </p:nvSpPr>
        <p:spPr>
          <a:xfrm>
            <a:off x="3232225"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Public Admin.</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negotiation</a:t>
            </a:r>
            <a:endParaRPr sz="3600">
              <a:solidFill>
                <a:srgbClr val="3C78D8"/>
              </a:solidFill>
              <a:latin typeface="Sniglet"/>
              <a:ea typeface="Sniglet"/>
              <a:cs typeface="Sniglet"/>
              <a:sym typeface="Sniglet"/>
            </a:endParaRPr>
          </a:p>
        </p:txBody>
      </p:sp>
      <p:sp>
        <p:nvSpPr>
          <p:cNvPr id="1073" name="Shape 1073"/>
          <p:cNvSpPr txBox="1"/>
          <p:nvPr/>
        </p:nvSpPr>
        <p:spPr>
          <a:xfrm>
            <a:off x="5953525" y="36216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Advertising</a:t>
            </a:r>
            <a:endParaRPr sz="3600">
              <a:solidFill>
                <a:srgbClr val="3C78D8"/>
              </a:solidFill>
              <a:latin typeface="Sniglet"/>
              <a:ea typeface="Sniglet"/>
              <a:cs typeface="Sniglet"/>
              <a:sym typeface="Snigle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Shape 107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79" name="Shape 1079"/>
          <p:cNvSpPr txBox="1">
            <a:spLocks noGrp="1"/>
          </p:cNvSpPr>
          <p:nvPr>
            <p:ph type="title"/>
          </p:nvPr>
        </p:nvSpPr>
        <p:spPr>
          <a:xfrm>
            <a:off x="747925" y="300025"/>
            <a:ext cx="80535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Mid- term goals  (3-6 years)</a:t>
            </a:r>
            <a:endParaRPr sz="4800" b="0" i="0" u="none" strike="noStrike" cap="none">
              <a:solidFill>
                <a:srgbClr val="3C78D8"/>
              </a:solidFill>
              <a:latin typeface="Sniglet"/>
              <a:ea typeface="Sniglet"/>
              <a:cs typeface="Sniglet"/>
              <a:sym typeface="Sniglet"/>
            </a:endParaRPr>
          </a:p>
        </p:txBody>
      </p:sp>
      <p:sp>
        <p:nvSpPr>
          <p:cNvPr id="1080" name="Shape 108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1" name="Shape 108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2" name="Shape 108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83" name="Shape 1083"/>
          <p:cNvPicPr preferRelativeResize="0"/>
          <p:nvPr/>
        </p:nvPicPr>
        <p:blipFill>
          <a:blip r:embed="rId4">
            <a:alphaModFix/>
          </a:blip>
          <a:stretch>
            <a:fillRect/>
          </a:stretch>
        </p:blipFill>
        <p:spPr>
          <a:xfrm>
            <a:off x="1964175" y="867100"/>
            <a:ext cx="4676351" cy="4596702"/>
          </a:xfrm>
          <a:prstGeom prst="rect">
            <a:avLst/>
          </a:prstGeom>
          <a:noFill/>
          <a:ln>
            <a:noFill/>
          </a:ln>
        </p:spPr>
      </p:pic>
      <p:pic>
        <p:nvPicPr>
          <p:cNvPr id="1084" name="Shape 1084"/>
          <p:cNvPicPr preferRelativeResize="0"/>
          <p:nvPr/>
        </p:nvPicPr>
        <p:blipFill>
          <a:blip r:embed="rId5">
            <a:alphaModFix/>
          </a:blip>
          <a:stretch>
            <a:fillRect/>
          </a:stretch>
        </p:blipFill>
        <p:spPr>
          <a:xfrm>
            <a:off x="6216750" y="1640422"/>
            <a:ext cx="2584725" cy="2584725"/>
          </a:xfrm>
          <a:prstGeom prst="rect">
            <a:avLst/>
          </a:prstGeom>
          <a:noFill/>
          <a:ln>
            <a:noFill/>
          </a:ln>
        </p:spPr>
      </p:pic>
      <p:pic>
        <p:nvPicPr>
          <p:cNvPr id="1085" name="Shape 1085"/>
          <p:cNvPicPr preferRelativeResize="0"/>
          <p:nvPr/>
        </p:nvPicPr>
        <p:blipFill>
          <a:blip r:embed="rId6">
            <a:alphaModFix/>
          </a:blip>
          <a:stretch>
            <a:fillRect/>
          </a:stretch>
        </p:blipFill>
        <p:spPr>
          <a:xfrm>
            <a:off x="307975" y="1717413"/>
            <a:ext cx="2781300" cy="2800350"/>
          </a:xfrm>
          <a:prstGeom prst="rect">
            <a:avLst/>
          </a:prstGeom>
          <a:noFill/>
          <a:ln>
            <a:noFill/>
          </a:ln>
        </p:spPr>
      </p:pic>
      <p:sp>
        <p:nvSpPr>
          <p:cNvPr id="1086" name="Shape 1086"/>
          <p:cNvSpPr txBox="1"/>
          <p:nvPr/>
        </p:nvSpPr>
        <p:spPr>
          <a:xfrm>
            <a:off x="1555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Public sector</a:t>
            </a:r>
            <a:endParaRPr sz="4000">
              <a:solidFill>
                <a:srgbClr val="3C78D8"/>
              </a:solidFill>
              <a:latin typeface="Sniglet"/>
              <a:ea typeface="Sniglet"/>
              <a:cs typeface="Sniglet"/>
              <a:sym typeface="Sniglet"/>
            </a:endParaRPr>
          </a:p>
        </p:txBody>
      </p:sp>
      <p:sp>
        <p:nvSpPr>
          <p:cNvPr id="1087" name="Shape 1087"/>
          <p:cNvSpPr txBox="1"/>
          <p:nvPr/>
        </p:nvSpPr>
        <p:spPr>
          <a:xfrm>
            <a:off x="29049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Users x2-3</a:t>
            </a:r>
            <a:endParaRPr sz="4000">
              <a:solidFill>
                <a:srgbClr val="3C78D8"/>
              </a:solidFill>
              <a:latin typeface="Sniglet"/>
              <a:ea typeface="Sniglet"/>
              <a:cs typeface="Sniglet"/>
              <a:sym typeface="Sniglet"/>
            </a:endParaRPr>
          </a:p>
        </p:txBody>
      </p:sp>
      <p:sp>
        <p:nvSpPr>
          <p:cNvPr id="1088" name="Shape 1088"/>
          <p:cNvSpPr txBox="1"/>
          <p:nvPr/>
        </p:nvSpPr>
        <p:spPr>
          <a:xfrm>
            <a:off x="5707088" y="3996550"/>
            <a:ext cx="35757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Meetings</a:t>
            </a:r>
            <a:endParaRPr sz="4000">
              <a:solidFill>
                <a:srgbClr val="3C78D8"/>
              </a:solidFill>
              <a:latin typeface="Sniglet"/>
              <a:ea typeface="Sniglet"/>
              <a:cs typeface="Sniglet"/>
              <a:sym typeface="Sniglet"/>
            </a:endParaRPr>
          </a:p>
        </p:txBody>
      </p:sp>
      <p:sp>
        <p:nvSpPr>
          <p:cNvPr id="1089" name="Shape 1089"/>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4" name="Shape 1094"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95" name="Shape 1095"/>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Long-term goals (+ 7 years)  </a:t>
            </a:r>
            <a:endParaRPr sz="4800" b="0" i="0" u="none" strike="noStrike" cap="none">
              <a:solidFill>
                <a:srgbClr val="3C78D8"/>
              </a:solidFill>
              <a:latin typeface="Sniglet"/>
              <a:ea typeface="Sniglet"/>
              <a:cs typeface="Sniglet"/>
              <a:sym typeface="Sniglet"/>
            </a:endParaRPr>
          </a:p>
        </p:txBody>
      </p:sp>
      <p:sp>
        <p:nvSpPr>
          <p:cNvPr id="1096" name="Shape 109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7" name="Shape 1097"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8" name="Shape 109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99" name="Shape 1099"/>
          <p:cNvPicPr preferRelativeResize="0"/>
          <p:nvPr/>
        </p:nvPicPr>
        <p:blipFill>
          <a:blip r:embed="rId4">
            <a:alphaModFix/>
          </a:blip>
          <a:stretch>
            <a:fillRect/>
          </a:stretch>
        </p:blipFill>
        <p:spPr>
          <a:xfrm>
            <a:off x="6374325" y="1726800"/>
            <a:ext cx="2329425" cy="3082625"/>
          </a:xfrm>
          <a:prstGeom prst="rect">
            <a:avLst/>
          </a:prstGeom>
          <a:noFill/>
          <a:ln>
            <a:noFill/>
          </a:ln>
        </p:spPr>
      </p:pic>
      <p:pic>
        <p:nvPicPr>
          <p:cNvPr id="1100" name="Shape 1100"/>
          <p:cNvPicPr preferRelativeResize="0"/>
          <p:nvPr/>
        </p:nvPicPr>
        <p:blipFill>
          <a:blip r:embed="rId5">
            <a:alphaModFix/>
          </a:blip>
          <a:stretch>
            <a:fillRect/>
          </a:stretch>
        </p:blipFill>
        <p:spPr>
          <a:xfrm>
            <a:off x="307975" y="1968488"/>
            <a:ext cx="2808950" cy="2808950"/>
          </a:xfrm>
          <a:prstGeom prst="rect">
            <a:avLst/>
          </a:prstGeom>
          <a:noFill/>
          <a:ln>
            <a:noFill/>
          </a:ln>
        </p:spPr>
      </p:pic>
      <p:pic>
        <p:nvPicPr>
          <p:cNvPr id="1101" name="Shape 1101"/>
          <p:cNvPicPr preferRelativeResize="0"/>
          <p:nvPr/>
        </p:nvPicPr>
        <p:blipFill>
          <a:blip r:embed="rId6">
            <a:alphaModFix/>
          </a:blip>
          <a:stretch>
            <a:fillRect/>
          </a:stretch>
        </p:blipFill>
        <p:spPr>
          <a:xfrm>
            <a:off x="2876925" y="1914400"/>
            <a:ext cx="2982225" cy="2889075"/>
          </a:xfrm>
          <a:prstGeom prst="rect">
            <a:avLst/>
          </a:prstGeom>
          <a:noFill/>
          <a:ln>
            <a:noFill/>
          </a:ln>
        </p:spPr>
      </p:pic>
      <p:sp>
        <p:nvSpPr>
          <p:cNvPr id="1102" name="Shape 1102"/>
          <p:cNvSpPr txBox="1"/>
          <p:nvPr/>
        </p:nvSpPr>
        <p:spPr>
          <a:xfrm>
            <a:off x="460375" y="4326825"/>
            <a:ext cx="3026100" cy="18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a:solidFill>
                  <a:srgbClr val="3C78D8"/>
                </a:solidFill>
                <a:latin typeface="Sniglet"/>
                <a:ea typeface="Sniglet"/>
                <a:cs typeface="Sniglet"/>
                <a:sym typeface="Sniglet"/>
              </a:rPr>
              <a:t>Expansion</a:t>
            </a:r>
            <a:endParaRPr sz="4000">
              <a:solidFill>
                <a:srgbClr val="3C78D8"/>
              </a:solidFill>
              <a:latin typeface="Sniglet"/>
              <a:ea typeface="Sniglet"/>
              <a:cs typeface="Sniglet"/>
              <a:sym typeface="Sniglet"/>
            </a:endParaRPr>
          </a:p>
        </p:txBody>
      </p:sp>
      <p:sp>
        <p:nvSpPr>
          <p:cNvPr id="1103" name="Shape 1103"/>
          <p:cNvSpPr txBox="1"/>
          <p:nvPr/>
        </p:nvSpPr>
        <p:spPr>
          <a:xfrm>
            <a:off x="3080175" y="456865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Hire new people</a:t>
            </a:r>
            <a:endParaRPr sz="4000">
              <a:solidFill>
                <a:srgbClr val="3C78D8"/>
              </a:solidFill>
              <a:latin typeface="Sniglet"/>
              <a:ea typeface="Sniglet"/>
              <a:cs typeface="Sniglet"/>
              <a:sym typeface="Sniglet"/>
            </a:endParaRPr>
          </a:p>
        </p:txBody>
      </p:sp>
      <p:sp>
        <p:nvSpPr>
          <p:cNvPr id="1104" name="Shape 1104"/>
          <p:cNvSpPr txBox="1"/>
          <p:nvPr/>
        </p:nvSpPr>
        <p:spPr>
          <a:xfrm>
            <a:off x="6011550" y="43268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Open offices</a:t>
            </a:r>
            <a:endParaRPr sz="4000">
              <a:solidFill>
                <a:srgbClr val="3C78D8"/>
              </a:solidFill>
              <a:latin typeface="Sniglet"/>
              <a:ea typeface="Sniglet"/>
              <a:cs typeface="Sniglet"/>
              <a:sym typeface="Sniglet"/>
            </a:endParaRPr>
          </a:p>
        </p:txBody>
      </p:sp>
      <p:sp>
        <p:nvSpPr>
          <p:cNvPr id="1105" name="Shape 1105"/>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Shape 1110"/>
          <p:cNvSpPr txBox="1">
            <a:spLocks noGrp="1"/>
          </p:cNvSpPr>
          <p:nvPr>
            <p:ph type="ctrTitle"/>
          </p:nvPr>
        </p:nvSpPr>
        <p:spPr>
          <a:xfrm>
            <a:off x="3400500" y="3603050"/>
            <a:ext cx="52401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Marketing Plan &amp; Budget</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Shape 111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16" name="Shape 1116"/>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Marketing Plan: Focus</a:t>
            </a:r>
            <a:r>
              <a:rPr lang="en" sz="4800"/>
              <a:t> </a:t>
            </a:r>
            <a:endParaRPr sz="4800" b="0" i="0" u="none" strike="noStrike" cap="none">
              <a:solidFill>
                <a:srgbClr val="3C78D8"/>
              </a:solidFill>
              <a:latin typeface="Sniglet"/>
              <a:ea typeface="Sniglet"/>
              <a:cs typeface="Sniglet"/>
              <a:sym typeface="Sniglet"/>
            </a:endParaRPr>
          </a:p>
        </p:txBody>
      </p:sp>
      <p:sp>
        <p:nvSpPr>
          <p:cNvPr id="1117" name="Shape 111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8" name="Shape 111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9" name="Shape 1119"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0" name="Shape 1120"/>
          <p:cNvSpPr txBox="1"/>
          <p:nvPr/>
        </p:nvSpPr>
        <p:spPr>
          <a:xfrm>
            <a:off x="1119750" y="5045375"/>
            <a:ext cx="3026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SCHOOLS</a:t>
            </a:r>
            <a:endParaRPr sz="4600">
              <a:solidFill>
                <a:srgbClr val="3C78D8"/>
              </a:solidFill>
              <a:latin typeface="Sniglet"/>
              <a:ea typeface="Sniglet"/>
              <a:cs typeface="Sniglet"/>
              <a:sym typeface="Sniglet"/>
            </a:endParaRPr>
          </a:p>
        </p:txBody>
      </p:sp>
      <p:sp>
        <p:nvSpPr>
          <p:cNvPr id="1121" name="Shape 1121"/>
          <p:cNvSpPr txBox="1"/>
          <p:nvPr/>
        </p:nvSpPr>
        <p:spPr>
          <a:xfrm>
            <a:off x="4568275" y="5045375"/>
            <a:ext cx="42048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PROGRAMMERS</a:t>
            </a:r>
            <a:endParaRPr sz="4600">
              <a:solidFill>
                <a:srgbClr val="3C78D8"/>
              </a:solidFill>
              <a:latin typeface="Sniglet"/>
              <a:ea typeface="Sniglet"/>
              <a:cs typeface="Sniglet"/>
              <a:sym typeface="Sniglet"/>
            </a:endParaRPr>
          </a:p>
        </p:txBody>
      </p:sp>
      <p:sp>
        <p:nvSpPr>
          <p:cNvPr id="1122" name="Shape 1122"/>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24</a:t>
            </a:r>
            <a:endParaRPr sz="4000" b="0" i="0" u="none" strike="noStrike" cap="none">
              <a:solidFill>
                <a:srgbClr val="3C78D8"/>
              </a:solidFill>
              <a:latin typeface="Sniglet"/>
              <a:ea typeface="Sniglet"/>
              <a:cs typeface="Sniglet"/>
              <a:sym typeface="Sniglet"/>
            </a:endParaRPr>
          </a:p>
        </p:txBody>
      </p:sp>
      <p:pic>
        <p:nvPicPr>
          <p:cNvPr id="1123" name="Shape 1123" descr="C:\Users\ALVARO\Desktop\school.png"/>
          <p:cNvPicPr preferRelativeResize="0"/>
          <p:nvPr/>
        </p:nvPicPr>
        <p:blipFill rotWithShape="1">
          <a:blip r:embed="rId4">
            <a:alphaModFix/>
          </a:blip>
          <a:srcRect/>
          <a:stretch/>
        </p:blipFill>
        <p:spPr>
          <a:xfrm>
            <a:off x="814950" y="1915949"/>
            <a:ext cx="3379525" cy="3379525"/>
          </a:xfrm>
          <a:prstGeom prst="rect">
            <a:avLst/>
          </a:prstGeom>
          <a:noFill/>
          <a:ln>
            <a:noFill/>
          </a:ln>
        </p:spPr>
      </p:pic>
      <p:pic>
        <p:nvPicPr>
          <p:cNvPr id="1124" name="Shape 1124" descr="C:\Users\ALVARO\Desktop\Programador.PNG"/>
          <p:cNvPicPr preferRelativeResize="0"/>
          <p:nvPr/>
        </p:nvPicPr>
        <p:blipFill rotWithShape="1">
          <a:blip r:embed="rId5">
            <a:alphaModFix/>
          </a:blip>
          <a:srcRect/>
          <a:stretch/>
        </p:blipFill>
        <p:spPr>
          <a:xfrm>
            <a:off x="4920089" y="2063450"/>
            <a:ext cx="3533436" cy="346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pic>
        <p:nvPicPr>
          <p:cNvPr id="1129" name="Shape 112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30" name="Shape 1130"/>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Advertising Plan: Budget</a:t>
            </a:r>
            <a:endParaRPr sz="4800" b="0" i="0" u="none" strike="noStrike" cap="none">
              <a:solidFill>
                <a:srgbClr val="3C78D8"/>
              </a:solidFill>
              <a:latin typeface="Sniglet"/>
              <a:ea typeface="Sniglet"/>
              <a:cs typeface="Sniglet"/>
              <a:sym typeface="Sniglet"/>
            </a:endParaRPr>
          </a:p>
        </p:txBody>
      </p:sp>
      <p:sp>
        <p:nvSpPr>
          <p:cNvPr id="1131" name="Shape 113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2" name="Shape 113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3" name="Shape 113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4" name="Shape 1134"/>
          <p:cNvSpPr txBox="1"/>
          <p:nvPr/>
        </p:nvSpPr>
        <p:spPr>
          <a:xfrm>
            <a:off x="1968150" y="1354050"/>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Budgeted: €4150</a:t>
            </a:r>
            <a:endParaRPr sz="5200">
              <a:solidFill>
                <a:srgbClr val="3C78D8"/>
              </a:solidFill>
              <a:latin typeface="Sniglet"/>
              <a:ea typeface="Sniglet"/>
              <a:cs typeface="Sniglet"/>
              <a:sym typeface="Sniglet"/>
            </a:endParaRPr>
          </a:p>
        </p:txBody>
      </p:sp>
      <p:sp>
        <p:nvSpPr>
          <p:cNvPr id="1135" name="Shape 1135"/>
          <p:cNvSpPr txBox="1"/>
          <p:nvPr/>
        </p:nvSpPr>
        <p:spPr>
          <a:xfrm>
            <a:off x="1663350" y="2119375"/>
            <a:ext cx="57183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Invested: €4310</a:t>
            </a:r>
            <a:endParaRPr/>
          </a:p>
        </p:txBody>
      </p:sp>
      <p:pic>
        <p:nvPicPr>
          <p:cNvPr id="1136" name="Shape 1136"/>
          <p:cNvPicPr preferRelativeResize="0"/>
          <p:nvPr/>
        </p:nvPicPr>
        <p:blipFill rotWithShape="1">
          <a:blip r:embed="rId4">
            <a:alphaModFix/>
          </a:blip>
          <a:srcRect/>
          <a:stretch/>
        </p:blipFill>
        <p:spPr>
          <a:xfrm>
            <a:off x="2870257" y="3223398"/>
            <a:ext cx="3299100" cy="3312850"/>
          </a:xfrm>
          <a:prstGeom prst="rect">
            <a:avLst/>
          </a:prstGeom>
          <a:noFill/>
          <a:ln>
            <a:noFill/>
          </a:ln>
        </p:spPr>
      </p:pic>
      <p:sp>
        <p:nvSpPr>
          <p:cNvPr id="1137" name="Shape 1137"/>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25</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pic>
        <p:nvPicPr>
          <p:cNvPr id="1142" name="Shape 114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43" name="Shape 1143"/>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 Plan: </a:t>
            </a:r>
            <a:r>
              <a:rPr lang="en" sz="4600">
                <a:solidFill>
                  <a:srgbClr val="3C78D8"/>
                </a:solidFill>
              </a:rPr>
              <a:t>Banners (Teachers)</a:t>
            </a:r>
            <a:r>
              <a:rPr lang="en" sz="4800">
                <a:solidFill>
                  <a:srgbClr val="3C78D8"/>
                </a:solidFill>
              </a:rPr>
              <a:t> </a:t>
            </a:r>
            <a:endParaRPr sz="4800" b="0" i="0" u="none" strike="noStrike" cap="none">
              <a:solidFill>
                <a:srgbClr val="3C78D8"/>
              </a:solidFill>
              <a:latin typeface="Sniglet"/>
              <a:ea typeface="Sniglet"/>
              <a:cs typeface="Sniglet"/>
              <a:sym typeface="Sniglet"/>
            </a:endParaRPr>
          </a:p>
        </p:txBody>
      </p:sp>
      <p:sp>
        <p:nvSpPr>
          <p:cNvPr id="1144" name="Shape 114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5" name="Shape 114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6" name="Shape 114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7" name="Shape 1147"/>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26</a:t>
            </a:r>
            <a:endParaRPr sz="4000" b="0" i="0" u="none" strike="noStrike" cap="none">
              <a:solidFill>
                <a:srgbClr val="3C78D8"/>
              </a:solidFill>
              <a:latin typeface="Sniglet"/>
              <a:ea typeface="Sniglet"/>
              <a:cs typeface="Sniglet"/>
              <a:sym typeface="Sniglet"/>
            </a:endParaRPr>
          </a:p>
        </p:txBody>
      </p:sp>
      <p:pic>
        <p:nvPicPr>
          <p:cNvPr id="3" name="Imagen 2">
            <a:extLst>
              <a:ext uri="{FF2B5EF4-FFF2-40B4-BE49-F238E27FC236}">
                <a16:creationId xmlns:a16="http://schemas.microsoft.com/office/drawing/2014/main" id="{363232BC-DD71-407D-B611-4441757744C3}"/>
              </a:ext>
            </a:extLst>
          </p:cNvPr>
          <p:cNvPicPr>
            <a:picLocks noChangeAspect="1"/>
          </p:cNvPicPr>
          <p:nvPr/>
        </p:nvPicPr>
        <p:blipFill>
          <a:blip r:embed="rId4"/>
          <a:stretch>
            <a:fillRect/>
          </a:stretch>
        </p:blipFill>
        <p:spPr>
          <a:xfrm>
            <a:off x="53237" y="2389337"/>
            <a:ext cx="9037525" cy="2739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Shape 115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54" name="Shape 1154"/>
          <p:cNvSpPr txBox="1">
            <a:spLocks noGrp="1"/>
          </p:cNvSpPr>
          <p:nvPr>
            <p:ph type="title"/>
          </p:nvPr>
        </p:nvSpPr>
        <p:spPr>
          <a:xfrm>
            <a:off x="259050"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 Plan: Banners (Programmers) </a:t>
            </a:r>
            <a:endParaRPr sz="4400" b="0" i="0" u="none" strike="noStrike" cap="none">
              <a:solidFill>
                <a:srgbClr val="3C78D8"/>
              </a:solidFill>
              <a:latin typeface="Sniglet"/>
              <a:ea typeface="Sniglet"/>
              <a:cs typeface="Sniglet"/>
              <a:sym typeface="Sniglet"/>
            </a:endParaRPr>
          </a:p>
        </p:txBody>
      </p:sp>
      <p:sp>
        <p:nvSpPr>
          <p:cNvPr id="1155" name="Shape 115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6" name="Shape 115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7" name="Shape 115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8" name="Shape 1158"/>
          <p:cNvSpPr txBox="1"/>
          <p:nvPr/>
        </p:nvSpPr>
        <p:spPr>
          <a:xfrm>
            <a:off x="2196750" y="135405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5200">
              <a:solidFill>
                <a:srgbClr val="3C78D8"/>
              </a:solidFill>
              <a:latin typeface="Sniglet"/>
              <a:ea typeface="Sniglet"/>
              <a:cs typeface="Sniglet"/>
              <a:sym typeface="Sniglet"/>
            </a:endParaRPr>
          </a:p>
        </p:txBody>
      </p:sp>
      <p:sp>
        <p:nvSpPr>
          <p:cNvPr id="1159" name="Shape 1159"/>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60" name="Shape 1160"/>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27</a:t>
            </a:r>
            <a:endParaRPr sz="4000" b="0" i="0" u="none" strike="noStrike" cap="none">
              <a:solidFill>
                <a:srgbClr val="3C78D8"/>
              </a:solidFill>
              <a:latin typeface="Sniglet"/>
              <a:ea typeface="Sniglet"/>
              <a:cs typeface="Sniglet"/>
              <a:sym typeface="Sniglet"/>
            </a:endParaRPr>
          </a:p>
        </p:txBody>
      </p:sp>
      <p:pic>
        <p:nvPicPr>
          <p:cNvPr id="1161" name="Shape 1161"/>
          <p:cNvPicPr preferRelativeResize="0"/>
          <p:nvPr/>
        </p:nvPicPr>
        <p:blipFill>
          <a:blip r:embed="rId4">
            <a:alphaModFix/>
          </a:blip>
          <a:stretch>
            <a:fillRect/>
          </a:stretch>
        </p:blipFill>
        <p:spPr>
          <a:xfrm>
            <a:off x="1444600" y="1473050"/>
            <a:ext cx="6318050" cy="530185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pic>
        <p:nvPicPr>
          <p:cNvPr id="1166" name="Shape 116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67" name="Shape 1167"/>
          <p:cNvSpPr txBox="1">
            <a:spLocks noGrp="1"/>
          </p:cNvSpPr>
          <p:nvPr>
            <p:ph type="title"/>
          </p:nvPr>
        </p:nvSpPr>
        <p:spPr>
          <a:xfrm>
            <a:off x="182850"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Marketing Plan: Banners (Investors) </a:t>
            </a:r>
            <a:endParaRPr sz="4400" b="0" i="0" u="none" strike="noStrike" cap="none">
              <a:solidFill>
                <a:srgbClr val="3C78D8"/>
              </a:solidFill>
              <a:latin typeface="Sniglet"/>
              <a:ea typeface="Sniglet"/>
              <a:cs typeface="Sniglet"/>
              <a:sym typeface="Sniglet"/>
            </a:endParaRPr>
          </a:p>
        </p:txBody>
      </p:sp>
      <p:sp>
        <p:nvSpPr>
          <p:cNvPr id="1168" name="Shape 116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Shape 116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0" name="Shape 117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1" name="Shape 1171"/>
          <p:cNvSpPr txBox="1"/>
          <p:nvPr/>
        </p:nvSpPr>
        <p:spPr>
          <a:xfrm>
            <a:off x="2013450" y="5057425"/>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3C78D8"/>
                </a:solidFill>
                <a:latin typeface="Sniglet"/>
                <a:ea typeface="Sniglet"/>
                <a:cs typeface="Sniglet"/>
                <a:sym typeface="Sniglet"/>
              </a:rPr>
              <a:t>Banners: €114</a:t>
            </a:r>
            <a:endParaRPr sz="4400">
              <a:solidFill>
                <a:srgbClr val="3C78D8"/>
              </a:solidFill>
              <a:latin typeface="Sniglet"/>
              <a:ea typeface="Sniglet"/>
              <a:cs typeface="Sniglet"/>
              <a:sym typeface="Sniglet"/>
            </a:endParaRPr>
          </a:p>
        </p:txBody>
      </p:sp>
      <p:sp>
        <p:nvSpPr>
          <p:cNvPr id="1172" name="Shape 1172"/>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3" name="Shape 117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28</a:t>
            </a:r>
            <a:endParaRPr sz="4000" b="0" i="0" u="none" strike="noStrike" cap="none">
              <a:solidFill>
                <a:srgbClr val="3C78D8"/>
              </a:solidFill>
              <a:latin typeface="Sniglet"/>
              <a:ea typeface="Sniglet"/>
              <a:cs typeface="Sniglet"/>
              <a:sym typeface="Sniglet"/>
            </a:endParaRPr>
          </a:p>
        </p:txBody>
      </p:sp>
      <p:pic>
        <p:nvPicPr>
          <p:cNvPr id="1174" name="Shape 1174"/>
          <p:cNvPicPr preferRelativeResize="0"/>
          <p:nvPr/>
        </p:nvPicPr>
        <p:blipFill>
          <a:blip r:embed="rId4">
            <a:alphaModFix/>
          </a:blip>
          <a:stretch>
            <a:fillRect/>
          </a:stretch>
        </p:blipFill>
        <p:spPr>
          <a:xfrm>
            <a:off x="0" y="2041071"/>
            <a:ext cx="9143998" cy="27758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Shape 117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80" name="Shape 1180"/>
          <p:cNvSpPr txBox="1">
            <a:spLocks noGrp="1"/>
          </p:cNvSpPr>
          <p:nvPr>
            <p:ph type="title"/>
          </p:nvPr>
        </p:nvSpPr>
        <p:spPr>
          <a:xfrm>
            <a:off x="307975"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Social Networks </a:t>
            </a:r>
            <a:endParaRPr sz="4800" b="0" i="0" u="none" strike="noStrike" cap="none">
              <a:solidFill>
                <a:srgbClr val="3C78D8"/>
              </a:solidFill>
              <a:latin typeface="Sniglet"/>
              <a:ea typeface="Sniglet"/>
              <a:cs typeface="Sniglet"/>
              <a:sym typeface="Sniglet"/>
            </a:endParaRPr>
          </a:p>
        </p:txBody>
      </p:sp>
      <p:sp>
        <p:nvSpPr>
          <p:cNvPr id="1181" name="Shape 118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2" name="Shape 118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3" name="Shape 1183"/>
          <p:cNvSpPr txBox="1"/>
          <p:nvPr/>
        </p:nvSpPr>
        <p:spPr>
          <a:xfrm>
            <a:off x="3175" y="4449225"/>
            <a:ext cx="5117100" cy="12855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€3000</a:t>
            </a:r>
            <a:endParaRPr sz="4400">
              <a:solidFill>
                <a:srgbClr val="3C78D8"/>
              </a:solidFill>
              <a:latin typeface="Sniglet"/>
              <a:ea typeface="Sniglet"/>
              <a:cs typeface="Sniglet"/>
              <a:sym typeface="Sniglet"/>
            </a:endParaRPr>
          </a:p>
        </p:txBody>
      </p:sp>
      <p:sp>
        <p:nvSpPr>
          <p:cNvPr id="1184" name="Shape 1184"/>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5" name="Shape 1185"/>
          <p:cNvSpPr txBox="1"/>
          <p:nvPr/>
        </p:nvSpPr>
        <p:spPr>
          <a:xfrm>
            <a:off x="4614425" y="3591975"/>
            <a:ext cx="4070700" cy="30000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€473</a:t>
            </a:r>
            <a:endParaRPr/>
          </a:p>
        </p:txBody>
      </p:sp>
      <p:pic>
        <p:nvPicPr>
          <p:cNvPr id="1186" name="Shape 1186"/>
          <p:cNvPicPr preferRelativeResize="0"/>
          <p:nvPr/>
        </p:nvPicPr>
        <p:blipFill>
          <a:blip r:embed="rId4">
            <a:alphaModFix/>
          </a:blip>
          <a:stretch>
            <a:fillRect/>
          </a:stretch>
        </p:blipFill>
        <p:spPr>
          <a:xfrm>
            <a:off x="1375125" y="2271775"/>
            <a:ext cx="2358800" cy="2358800"/>
          </a:xfrm>
          <a:prstGeom prst="rect">
            <a:avLst/>
          </a:prstGeom>
          <a:noFill/>
          <a:ln>
            <a:noFill/>
          </a:ln>
        </p:spPr>
      </p:pic>
      <p:pic>
        <p:nvPicPr>
          <p:cNvPr id="1187" name="Shape 1187"/>
          <p:cNvPicPr preferRelativeResize="0"/>
          <p:nvPr/>
        </p:nvPicPr>
        <p:blipFill>
          <a:blip r:embed="rId5">
            <a:alphaModFix/>
          </a:blip>
          <a:stretch>
            <a:fillRect/>
          </a:stretch>
        </p:blipFill>
        <p:spPr>
          <a:xfrm>
            <a:off x="5277925" y="2091687"/>
            <a:ext cx="2923626" cy="2923626"/>
          </a:xfrm>
          <a:prstGeom prst="rect">
            <a:avLst/>
          </a:prstGeom>
          <a:noFill/>
          <a:ln>
            <a:noFill/>
          </a:ln>
        </p:spPr>
      </p:pic>
      <p:sp>
        <p:nvSpPr>
          <p:cNvPr id="1188" name="Shape 1188"/>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29</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pic>
        <p:nvPicPr>
          <p:cNvPr id="826" name="Shape 826" descr="C:\Users\ALVARO\Desktop\OTROTRY.PNG"/>
          <p:cNvPicPr preferRelativeResize="0"/>
          <p:nvPr/>
        </p:nvPicPr>
        <p:blipFill rotWithShape="1">
          <a:blip r:embed="rId3">
            <a:alphaModFix/>
          </a:blip>
          <a:srcRect/>
          <a:stretch/>
        </p:blipFill>
        <p:spPr>
          <a:xfrm>
            <a:off x="7423184" y="0"/>
            <a:ext cx="1720816" cy="6858000"/>
          </a:xfrm>
          <a:prstGeom prst="rect">
            <a:avLst/>
          </a:prstGeom>
          <a:noFill/>
          <a:ln>
            <a:noFill/>
          </a:ln>
        </p:spPr>
      </p:pic>
      <p:sp>
        <p:nvSpPr>
          <p:cNvPr id="827" name="Shape 827"/>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Our Path Today</a:t>
            </a:r>
            <a:endParaRPr sz="4800" b="0" i="0" u="none" strike="noStrike" cap="none">
              <a:solidFill>
                <a:srgbClr val="3C78D8"/>
              </a:solidFill>
              <a:latin typeface="Sniglet"/>
              <a:ea typeface="Sniglet"/>
              <a:cs typeface="Sniglet"/>
              <a:sym typeface="Sniglet"/>
            </a:endParaRPr>
          </a:p>
        </p:txBody>
      </p:sp>
      <p:sp>
        <p:nvSpPr>
          <p:cNvPr id="828" name="Shape 828"/>
          <p:cNvSpPr txBox="1">
            <a:spLocks noGrp="1"/>
          </p:cNvSpPr>
          <p:nvPr>
            <p:ph type="body" idx="1"/>
          </p:nvPr>
        </p:nvSpPr>
        <p:spPr>
          <a:xfrm>
            <a:off x="809628" y="1340768"/>
            <a:ext cx="6140400" cy="52806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3D4965"/>
              </a:buClr>
              <a:buSzPts val="3600"/>
              <a:buFont typeface="Dosis"/>
              <a:buChar char="✘"/>
            </a:pPr>
            <a:r>
              <a:rPr lang="en" sz="3600"/>
              <a:t>MVP &amp; Business Idea</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Team</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Viability</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Future Planification</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Marketing Plan &amp; Budget</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Conclusions</a:t>
            </a:r>
            <a:endParaRPr sz="3600"/>
          </a:p>
        </p:txBody>
      </p:sp>
      <p:sp>
        <p:nvSpPr>
          <p:cNvPr id="829" name="Shape 829"/>
          <p:cNvSpPr txBox="1"/>
          <p:nvPr/>
        </p:nvSpPr>
        <p:spPr>
          <a:xfrm>
            <a:off x="305572" y="6095732"/>
            <a:ext cx="504056"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a:t>
            </a:r>
            <a:endParaRPr sz="4000" b="0" i="0" u="none" strike="noStrike" cap="none">
              <a:solidFill>
                <a:srgbClr val="3C78D8"/>
              </a:solidFill>
              <a:latin typeface="Sniglet"/>
              <a:ea typeface="Sniglet"/>
              <a:cs typeface="Sniglet"/>
              <a:sym typeface="Sniglet"/>
            </a:endParaRPr>
          </a:p>
        </p:txBody>
      </p:sp>
      <p:sp>
        <p:nvSpPr>
          <p:cNvPr id="830" name="Shape 830"/>
          <p:cNvSpPr/>
          <p:nvPr/>
        </p:nvSpPr>
        <p:spPr>
          <a:xfrm>
            <a:off x="4598899" y="4187723"/>
            <a:ext cx="3094283" cy="2485895"/>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Shape 119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94" name="Shape 1194"/>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Meetings</a:t>
            </a:r>
            <a:endParaRPr sz="4800" b="0" i="0" u="none" strike="noStrike" cap="none">
              <a:solidFill>
                <a:srgbClr val="3C78D8"/>
              </a:solidFill>
              <a:latin typeface="Sniglet"/>
              <a:ea typeface="Sniglet"/>
              <a:cs typeface="Sniglet"/>
              <a:sym typeface="Sniglet"/>
            </a:endParaRPr>
          </a:p>
        </p:txBody>
      </p:sp>
      <p:sp>
        <p:nvSpPr>
          <p:cNvPr id="1195" name="Shape 119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6" name="Shape 119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7" name="Shape 119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8" name="Shape 1198"/>
          <p:cNvSpPr txBox="1"/>
          <p:nvPr/>
        </p:nvSpPr>
        <p:spPr>
          <a:xfrm>
            <a:off x="2797950" y="570440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4400">
              <a:solidFill>
                <a:srgbClr val="3C78D8"/>
              </a:solidFill>
              <a:latin typeface="Sniglet"/>
              <a:ea typeface="Sniglet"/>
              <a:cs typeface="Sniglet"/>
              <a:sym typeface="Sniglet"/>
            </a:endParaRPr>
          </a:p>
        </p:txBody>
      </p:sp>
      <p:sp>
        <p:nvSpPr>
          <p:cNvPr id="1199" name="Shape 1199"/>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0" name="Shape 1200"/>
          <p:cNvSpPr txBox="1"/>
          <p:nvPr/>
        </p:nvSpPr>
        <p:spPr>
          <a:xfrm>
            <a:off x="930875" y="4915600"/>
            <a:ext cx="76179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a:solidFill>
                  <a:srgbClr val="3C78D8"/>
                </a:solidFill>
                <a:latin typeface="Sniglet"/>
                <a:ea typeface="Sniglet"/>
                <a:cs typeface="Sniglet"/>
                <a:sym typeface="Sniglet"/>
              </a:rPr>
              <a:t>Marketing Meetings: €160</a:t>
            </a:r>
            <a:endParaRPr/>
          </a:p>
        </p:txBody>
      </p:sp>
      <p:sp>
        <p:nvSpPr>
          <p:cNvPr id="1201" name="Shape 1201"/>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30</a:t>
            </a:r>
            <a:endParaRPr sz="4000" b="0" i="0" u="none" strike="noStrike" cap="none">
              <a:solidFill>
                <a:srgbClr val="3C78D8"/>
              </a:solidFill>
              <a:latin typeface="Sniglet"/>
              <a:ea typeface="Sniglet"/>
              <a:cs typeface="Sniglet"/>
              <a:sym typeface="Sniglet"/>
            </a:endParaRPr>
          </a:p>
        </p:txBody>
      </p:sp>
      <p:pic>
        <p:nvPicPr>
          <p:cNvPr id="1202" name="Shape 1202"/>
          <p:cNvPicPr preferRelativeResize="0"/>
          <p:nvPr/>
        </p:nvPicPr>
        <p:blipFill>
          <a:blip r:embed="rId4">
            <a:alphaModFix/>
          </a:blip>
          <a:stretch>
            <a:fillRect/>
          </a:stretch>
        </p:blipFill>
        <p:spPr>
          <a:xfrm>
            <a:off x="2510275" y="1523976"/>
            <a:ext cx="3677400" cy="367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pic>
        <p:nvPicPr>
          <p:cNvPr id="1207" name="Shape 120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08" name="Shape 1208"/>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Promo</a:t>
            </a:r>
            <a:endParaRPr sz="4800" b="0" i="0" u="none" strike="noStrike" cap="none">
              <a:solidFill>
                <a:srgbClr val="3C78D8"/>
              </a:solidFill>
              <a:latin typeface="Sniglet"/>
              <a:ea typeface="Sniglet"/>
              <a:cs typeface="Sniglet"/>
              <a:sym typeface="Sniglet"/>
            </a:endParaRPr>
          </a:p>
        </p:txBody>
      </p:sp>
      <p:sp>
        <p:nvSpPr>
          <p:cNvPr id="1209" name="Shape 120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0" name="Shape 121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1" name="Shape 121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Shape 1212"/>
          <p:cNvSpPr txBox="1"/>
          <p:nvPr/>
        </p:nvSpPr>
        <p:spPr>
          <a:xfrm>
            <a:off x="2497638" y="5188900"/>
            <a:ext cx="41487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5200">
                <a:solidFill>
                  <a:srgbClr val="3C78D8"/>
                </a:solidFill>
                <a:latin typeface="Sniglet"/>
                <a:ea typeface="Sniglet"/>
                <a:cs typeface="Sniglet"/>
                <a:sym typeface="Sniglet"/>
              </a:rPr>
              <a:t>Promo: €560</a:t>
            </a:r>
            <a:endParaRPr sz="5200">
              <a:solidFill>
                <a:srgbClr val="3C78D8"/>
              </a:solidFill>
              <a:latin typeface="Sniglet"/>
              <a:ea typeface="Sniglet"/>
              <a:cs typeface="Sniglet"/>
              <a:sym typeface="Sniglet"/>
            </a:endParaRPr>
          </a:p>
        </p:txBody>
      </p:sp>
      <p:sp>
        <p:nvSpPr>
          <p:cNvPr id="1213" name="Shape 1213"/>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14" name="Shape 1214"/>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31</a:t>
            </a:r>
            <a:endParaRPr sz="4000" b="0" i="0" u="none" strike="noStrike" cap="none">
              <a:solidFill>
                <a:srgbClr val="3C78D8"/>
              </a:solidFill>
              <a:latin typeface="Sniglet"/>
              <a:ea typeface="Sniglet"/>
              <a:cs typeface="Sniglet"/>
              <a:sym typeface="Sniglet"/>
            </a:endParaRPr>
          </a:p>
        </p:txBody>
      </p:sp>
      <p:pic>
        <p:nvPicPr>
          <p:cNvPr id="1215" name="Shape 1215"/>
          <p:cNvPicPr preferRelativeResize="0"/>
          <p:nvPr/>
        </p:nvPicPr>
        <p:blipFill>
          <a:blip r:embed="rId4">
            <a:alphaModFix/>
          </a:blip>
          <a:stretch>
            <a:fillRect/>
          </a:stretch>
        </p:blipFill>
        <p:spPr>
          <a:xfrm>
            <a:off x="2081325" y="1003825"/>
            <a:ext cx="4565025" cy="456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Shape 122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21" name="Shape 1221"/>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Posible financing</a:t>
            </a:r>
            <a:endParaRPr sz="4800"/>
          </a:p>
        </p:txBody>
      </p:sp>
      <p:sp>
        <p:nvSpPr>
          <p:cNvPr id="1222" name="Shape 122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3" name="Shape 122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4" name="Shape 1224"/>
          <p:cNvSpPr txBox="1"/>
          <p:nvPr/>
        </p:nvSpPr>
        <p:spPr>
          <a:xfrm>
            <a:off x="360751" y="6074850"/>
            <a:ext cx="9333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32</a:t>
            </a:r>
            <a:endParaRPr sz="4000" b="0" i="0" u="none" strike="noStrike" cap="none">
              <a:solidFill>
                <a:srgbClr val="3C78D8"/>
              </a:solidFill>
              <a:latin typeface="Sniglet"/>
              <a:ea typeface="Sniglet"/>
              <a:cs typeface="Sniglet"/>
              <a:sym typeface="Sniglet"/>
            </a:endParaRPr>
          </a:p>
        </p:txBody>
      </p:sp>
      <p:sp>
        <p:nvSpPr>
          <p:cNvPr id="1225" name="Shape 1225"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6" name="Shape 1226"/>
          <p:cNvSpPr txBox="1"/>
          <p:nvPr/>
        </p:nvSpPr>
        <p:spPr>
          <a:xfrm>
            <a:off x="2672312" y="5846500"/>
            <a:ext cx="35019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Family, Friends &amp; Fools</a:t>
            </a:r>
            <a:endParaRPr sz="3600">
              <a:solidFill>
                <a:srgbClr val="3C78D8"/>
              </a:solidFill>
              <a:latin typeface="Sniglet"/>
              <a:ea typeface="Sniglet"/>
              <a:cs typeface="Sniglet"/>
              <a:sym typeface="Sniglet"/>
            </a:endParaRPr>
          </a:p>
        </p:txBody>
      </p:sp>
      <p:pic>
        <p:nvPicPr>
          <p:cNvPr id="1227" name="Shape 1227"/>
          <p:cNvPicPr preferRelativeResize="0"/>
          <p:nvPr/>
        </p:nvPicPr>
        <p:blipFill>
          <a:blip r:embed="rId4">
            <a:alphaModFix/>
          </a:blip>
          <a:stretch>
            <a:fillRect/>
          </a:stretch>
        </p:blipFill>
        <p:spPr>
          <a:xfrm>
            <a:off x="3114300" y="3233525"/>
            <a:ext cx="1219200" cy="1123950"/>
          </a:xfrm>
          <a:prstGeom prst="rect">
            <a:avLst/>
          </a:prstGeom>
          <a:noFill/>
          <a:ln>
            <a:noFill/>
          </a:ln>
        </p:spPr>
      </p:pic>
      <p:pic>
        <p:nvPicPr>
          <p:cNvPr id="1228" name="Shape 1228"/>
          <p:cNvPicPr preferRelativeResize="0"/>
          <p:nvPr/>
        </p:nvPicPr>
        <p:blipFill>
          <a:blip r:embed="rId5">
            <a:alphaModFix/>
          </a:blip>
          <a:stretch>
            <a:fillRect/>
          </a:stretch>
        </p:blipFill>
        <p:spPr>
          <a:xfrm>
            <a:off x="4781438" y="3506982"/>
            <a:ext cx="682800" cy="850493"/>
          </a:xfrm>
          <a:prstGeom prst="rect">
            <a:avLst/>
          </a:prstGeom>
          <a:noFill/>
          <a:ln>
            <a:noFill/>
          </a:ln>
        </p:spPr>
      </p:pic>
      <p:pic>
        <p:nvPicPr>
          <p:cNvPr id="1229" name="Shape 1229"/>
          <p:cNvPicPr preferRelativeResize="0"/>
          <p:nvPr/>
        </p:nvPicPr>
        <p:blipFill>
          <a:blip r:embed="rId6">
            <a:alphaModFix/>
          </a:blip>
          <a:stretch>
            <a:fillRect/>
          </a:stretch>
        </p:blipFill>
        <p:spPr>
          <a:xfrm rot="1225812">
            <a:off x="4869638" y="3160175"/>
            <a:ext cx="616400" cy="616400"/>
          </a:xfrm>
          <a:prstGeom prst="rect">
            <a:avLst/>
          </a:prstGeom>
          <a:noFill/>
          <a:ln>
            <a:noFill/>
          </a:ln>
        </p:spPr>
      </p:pic>
      <p:pic>
        <p:nvPicPr>
          <p:cNvPr id="1230" name="Shape 1230"/>
          <p:cNvPicPr preferRelativeResize="0"/>
          <p:nvPr/>
        </p:nvPicPr>
        <p:blipFill>
          <a:blip r:embed="rId7">
            <a:alphaModFix/>
          </a:blip>
          <a:stretch>
            <a:fillRect/>
          </a:stretch>
        </p:blipFill>
        <p:spPr>
          <a:xfrm>
            <a:off x="5912176" y="1700623"/>
            <a:ext cx="2389408" cy="2301323"/>
          </a:xfrm>
          <a:prstGeom prst="rect">
            <a:avLst/>
          </a:prstGeom>
          <a:noFill/>
          <a:ln>
            <a:noFill/>
          </a:ln>
        </p:spPr>
      </p:pic>
      <p:sp>
        <p:nvSpPr>
          <p:cNvPr id="1231" name="Shape 1231"/>
          <p:cNvSpPr txBox="1"/>
          <p:nvPr/>
        </p:nvSpPr>
        <p:spPr>
          <a:xfrm>
            <a:off x="6246468" y="3864775"/>
            <a:ext cx="17208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Banks</a:t>
            </a:r>
            <a:endParaRPr sz="3600">
              <a:solidFill>
                <a:srgbClr val="3C78D8"/>
              </a:solidFill>
              <a:latin typeface="Sniglet"/>
              <a:ea typeface="Sniglet"/>
              <a:cs typeface="Sniglet"/>
              <a:sym typeface="Sniglet"/>
            </a:endParaRPr>
          </a:p>
        </p:txBody>
      </p:sp>
      <p:sp>
        <p:nvSpPr>
          <p:cNvPr id="1232" name="Shape 1232"/>
          <p:cNvSpPr txBox="1"/>
          <p:nvPr/>
        </p:nvSpPr>
        <p:spPr>
          <a:xfrm>
            <a:off x="1232212" y="3864775"/>
            <a:ext cx="11433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Own</a:t>
            </a:r>
            <a:endParaRPr sz="3600">
              <a:solidFill>
                <a:srgbClr val="3C78D8"/>
              </a:solidFill>
              <a:latin typeface="Sniglet"/>
              <a:ea typeface="Sniglet"/>
              <a:cs typeface="Sniglet"/>
              <a:sym typeface="Sniglet"/>
            </a:endParaRPr>
          </a:p>
        </p:txBody>
      </p:sp>
      <p:pic>
        <p:nvPicPr>
          <p:cNvPr id="1233" name="Shape 1233"/>
          <p:cNvPicPr preferRelativeResize="0"/>
          <p:nvPr/>
        </p:nvPicPr>
        <p:blipFill>
          <a:blip r:embed="rId8">
            <a:alphaModFix/>
          </a:blip>
          <a:stretch>
            <a:fillRect/>
          </a:stretch>
        </p:blipFill>
        <p:spPr>
          <a:xfrm>
            <a:off x="3548812" y="4438063"/>
            <a:ext cx="1613276" cy="1327850"/>
          </a:xfrm>
          <a:prstGeom prst="rect">
            <a:avLst/>
          </a:prstGeom>
          <a:noFill/>
          <a:ln>
            <a:noFill/>
          </a:ln>
        </p:spPr>
      </p:pic>
      <p:pic>
        <p:nvPicPr>
          <p:cNvPr id="1234" name="Shape 1234"/>
          <p:cNvPicPr preferRelativeResize="0"/>
          <p:nvPr/>
        </p:nvPicPr>
        <p:blipFill>
          <a:blip r:embed="rId9">
            <a:alphaModFix/>
          </a:blip>
          <a:stretch>
            <a:fillRect/>
          </a:stretch>
        </p:blipFill>
        <p:spPr>
          <a:xfrm>
            <a:off x="155563" y="1200458"/>
            <a:ext cx="3296576" cy="3301656"/>
          </a:xfrm>
          <a:prstGeom prst="rect">
            <a:avLst/>
          </a:prstGeom>
          <a:noFill/>
          <a:ln>
            <a:noFill/>
          </a:ln>
        </p:spPr>
      </p:pic>
      <p:pic>
        <p:nvPicPr>
          <p:cNvPr id="1235" name="Shape 1235"/>
          <p:cNvPicPr preferRelativeResize="0"/>
          <p:nvPr/>
        </p:nvPicPr>
        <p:blipFill>
          <a:blip r:embed="rId7">
            <a:alphaModFix/>
          </a:blip>
          <a:stretch>
            <a:fillRect/>
          </a:stretch>
        </p:blipFill>
        <p:spPr>
          <a:xfrm>
            <a:off x="5912176" y="1462598"/>
            <a:ext cx="2389408" cy="23013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pic>
        <p:nvPicPr>
          <p:cNvPr id="1240" name="Shape 124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41" name="Shape 1241"/>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Bank financing</a:t>
            </a:r>
            <a:endParaRPr sz="4800"/>
          </a:p>
        </p:txBody>
      </p:sp>
      <p:sp>
        <p:nvSpPr>
          <p:cNvPr id="1242" name="Shape 124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3" name="Shape 124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44" name="Shape 1244"/>
          <p:cNvSpPr txBox="1"/>
          <p:nvPr/>
        </p:nvSpPr>
        <p:spPr>
          <a:xfrm>
            <a:off x="360751" y="6074850"/>
            <a:ext cx="777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33</a:t>
            </a:r>
            <a:endParaRPr sz="4000" b="0" i="0" u="none" strike="noStrike" cap="none">
              <a:solidFill>
                <a:srgbClr val="3C78D8"/>
              </a:solidFill>
              <a:latin typeface="Sniglet"/>
              <a:ea typeface="Sniglet"/>
              <a:cs typeface="Sniglet"/>
              <a:sym typeface="Sniglet"/>
            </a:endParaRPr>
          </a:p>
        </p:txBody>
      </p:sp>
      <p:sp>
        <p:nvSpPr>
          <p:cNvPr id="1245" name="Shape 1245"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46" name="Shape 1246"/>
          <p:cNvPicPr preferRelativeResize="0"/>
          <p:nvPr/>
        </p:nvPicPr>
        <p:blipFill>
          <a:blip r:embed="rId4">
            <a:alphaModFix/>
          </a:blip>
          <a:stretch>
            <a:fillRect/>
          </a:stretch>
        </p:blipFill>
        <p:spPr>
          <a:xfrm>
            <a:off x="3852638" y="2702174"/>
            <a:ext cx="1412087" cy="1143300"/>
          </a:xfrm>
          <a:prstGeom prst="rect">
            <a:avLst/>
          </a:prstGeom>
          <a:noFill/>
          <a:ln>
            <a:noFill/>
          </a:ln>
        </p:spPr>
      </p:pic>
      <p:pic>
        <p:nvPicPr>
          <p:cNvPr id="1247" name="Shape 1247"/>
          <p:cNvPicPr preferRelativeResize="0"/>
          <p:nvPr/>
        </p:nvPicPr>
        <p:blipFill>
          <a:blip r:embed="rId5">
            <a:alphaModFix/>
          </a:blip>
          <a:stretch>
            <a:fillRect/>
          </a:stretch>
        </p:blipFill>
        <p:spPr>
          <a:xfrm>
            <a:off x="6485575" y="2412512"/>
            <a:ext cx="1575350" cy="1722625"/>
          </a:xfrm>
          <a:prstGeom prst="rect">
            <a:avLst/>
          </a:prstGeom>
          <a:noFill/>
          <a:ln>
            <a:noFill/>
          </a:ln>
        </p:spPr>
      </p:pic>
      <p:sp>
        <p:nvSpPr>
          <p:cNvPr id="1248" name="Shape 1248"/>
          <p:cNvSpPr txBox="1"/>
          <p:nvPr/>
        </p:nvSpPr>
        <p:spPr>
          <a:xfrm>
            <a:off x="401250" y="4663500"/>
            <a:ext cx="25605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latin typeface="Sniglet"/>
                <a:ea typeface="Sniglet"/>
                <a:cs typeface="Sniglet"/>
                <a:sym typeface="Sniglet"/>
              </a:rPr>
              <a:t> €10.000</a:t>
            </a:r>
            <a:endParaRPr sz="4800">
              <a:solidFill>
                <a:srgbClr val="3C78D8"/>
              </a:solidFill>
              <a:latin typeface="Sniglet"/>
              <a:ea typeface="Sniglet"/>
              <a:cs typeface="Sniglet"/>
              <a:sym typeface="Sniglet"/>
            </a:endParaRPr>
          </a:p>
        </p:txBody>
      </p:sp>
      <p:sp>
        <p:nvSpPr>
          <p:cNvPr id="1249" name="Shape 1249"/>
          <p:cNvSpPr txBox="1"/>
          <p:nvPr/>
        </p:nvSpPr>
        <p:spPr>
          <a:xfrm>
            <a:off x="5828377" y="4663500"/>
            <a:ext cx="2951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latin typeface="Sniglet"/>
                <a:ea typeface="Sniglet"/>
                <a:cs typeface="Sniglet"/>
                <a:sym typeface="Sniglet"/>
              </a:rPr>
              <a:t>€100.000</a:t>
            </a:r>
            <a:endParaRPr sz="4800">
              <a:solidFill>
                <a:srgbClr val="3C78D8"/>
              </a:solidFill>
              <a:latin typeface="Sniglet"/>
              <a:ea typeface="Sniglet"/>
              <a:cs typeface="Sniglet"/>
              <a:sym typeface="Sniglet"/>
            </a:endParaRPr>
          </a:p>
        </p:txBody>
      </p:sp>
      <p:sp>
        <p:nvSpPr>
          <p:cNvPr id="1250" name="Shape 1250"/>
          <p:cNvSpPr txBox="1"/>
          <p:nvPr/>
        </p:nvSpPr>
        <p:spPr>
          <a:xfrm>
            <a:off x="3452325" y="4663500"/>
            <a:ext cx="2247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latin typeface="Sniglet"/>
                <a:ea typeface="Sniglet"/>
                <a:cs typeface="Sniglet"/>
                <a:sym typeface="Sniglet"/>
              </a:rPr>
              <a:t>€9.600</a:t>
            </a:r>
            <a:endParaRPr sz="4800">
              <a:solidFill>
                <a:srgbClr val="3C78D8"/>
              </a:solidFill>
              <a:latin typeface="Sniglet"/>
              <a:ea typeface="Sniglet"/>
              <a:cs typeface="Sniglet"/>
              <a:sym typeface="Sniglet"/>
            </a:endParaRPr>
          </a:p>
        </p:txBody>
      </p:sp>
      <p:pic>
        <p:nvPicPr>
          <p:cNvPr id="1251" name="Shape 1251"/>
          <p:cNvPicPr preferRelativeResize="0"/>
          <p:nvPr/>
        </p:nvPicPr>
        <p:blipFill>
          <a:blip r:embed="rId6">
            <a:alphaModFix/>
          </a:blip>
          <a:stretch>
            <a:fillRect/>
          </a:stretch>
        </p:blipFill>
        <p:spPr>
          <a:xfrm>
            <a:off x="676101" y="2997252"/>
            <a:ext cx="2247299" cy="711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Shape 125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57" name="Shape 1257"/>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Own financing</a:t>
            </a:r>
            <a:endParaRPr sz="4800"/>
          </a:p>
        </p:txBody>
      </p:sp>
      <p:sp>
        <p:nvSpPr>
          <p:cNvPr id="1258" name="Shape 125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9" name="Shape 125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0" name="Shape 1260"/>
          <p:cNvSpPr txBox="1"/>
          <p:nvPr/>
        </p:nvSpPr>
        <p:spPr>
          <a:xfrm>
            <a:off x="360751" y="6074850"/>
            <a:ext cx="777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34</a:t>
            </a:r>
            <a:endParaRPr sz="4000" b="0" i="0" u="none" strike="noStrike" cap="none">
              <a:solidFill>
                <a:srgbClr val="3C78D8"/>
              </a:solidFill>
              <a:latin typeface="Sniglet"/>
              <a:ea typeface="Sniglet"/>
              <a:cs typeface="Sniglet"/>
              <a:sym typeface="Sniglet"/>
            </a:endParaRPr>
          </a:p>
        </p:txBody>
      </p:sp>
      <p:sp>
        <p:nvSpPr>
          <p:cNvPr id="1261" name="Shape 126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62" name="Shape 1262"/>
          <p:cNvPicPr preferRelativeResize="0"/>
          <p:nvPr/>
        </p:nvPicPr>
        <p:blipFill rotWithShape="1">
          <a:blip r:embed="rId4">
            <a:alphaModFix/>
          </a:blip>
          <a:srcRect/>
          <a:stretch/>
        </p:blipFill>
        <p:spPr>
          <a:xfrm>
            <a:off x="1951251" y="692100"/>
            <a:ext cx="5241511" cy="5249574"/>
          </a:xfrm>
          <a:prstGeom prst="rect">
            <a:avLst/>
          </a:prstGeom>
          <a:noFill/>
          <a:ln>
            <a:noFill/>
          </a:ln>
        </p:spPr>
      </p:pic>
      <p:sp>
        <p:nvSpPr>
          <p:cNvPr id="1263" name="Shape 1263"/>
          <p:cNvSpPr txBox="1"/>
          <p:nvPr/>
        </p:nvSpPr>
        <p:spPr>
          <a:xfrm>
            <a:off x="3448350" y="5106225"/>
            <a:ext cx="2247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latin typeface="Sniglet"/>
                <a:ea typeface="Sniglet"/>
                <a:cs typeface="Sniglet"/>
                <a:sym typeface="Sniglet"/>
              </a:rPr>
              <a:t>€8.000</a:t>
            </a:r>
            <a:endParaRPr sz="4800">
              <a:solidFill>
                <a:srgbClr val="3C78D8"/>
              </a:solidFill>
              <a:latin typeface="Sniglet"/>
              <a:ea typeface="Sniglet"/>
              <a:cs typeface="Sniglet"/>
              <a:sym typeface="Sniglet"/>
            </a:endParaRPr>
          </a:p>
        </p:txBody>
      </p:sp>
      <p:sp>
        <p:nvSpPr>
          <p:cNvPr id="1264" name="Shape 1264"/>
          <p:cNvSpPr txBox="1"/>
          <p:nvPr/>
        </p:nvSpPr>
        <p:spPr>
          <a:xfrm>
            <a:off x="3608825" y="3743300"/>
            <a:ext cx="304800" cy="482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2400" b="1">
                <a:latin typeface="Sniglet"/>
                <a:ea typeface="Sniglet"/>
                <a:cs typeface="Sniglet"/>
                <a:sym typeface="Sniglet"/>
              </a:rPr>
              <a:t>X</a:t>
            </a:r>
            <a:endParaRPr sz="2400" b="1">
              <a:latin typeface="Sniglet"/>
              <a:ea typeface="Sniglet"/>
              <a:cs typeface="Sniglet"/>
              <a:sym typeface="Sniglet"/>
            </a:endParaRPr>
          </a:p>
        </p:txBody>
      </p:sp>
      <p:sp>
        <p:nvSpPr>
          <p:cNvPr id="1265" name="Shape 1265"/>
          <p:cNvSpPr/>
          <p:nvPr/>
        </p:nvSpPr>
        <p:spPr>
          <a:xfrm>
            <a:off x="3688775" y="4080175"/>
            <a:ext cx="84600" cy="138600"/>
          </a:xfrm>
          <a:prstGeom prst="teardrop">
            <a:avLst>
              <a:gd name="adj" fmla="val 100000"/>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Shape 127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71" name="Shape 1271"/>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Current</a:t>
            </a:r>
            <a:endParaRPr sz="4800"/>
          </a:p>
        </p:txBody>
      </p:sp>
      <p:sp>
        <p:nvSpPr>
          <p:cNvPr id="1272" name="Shape 127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3" name="Shape 127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4" name="Shape 1274"/>
          <p:cNvSpPr txBox="1"/>
          <p:nvPr/>
        </p:nvSpPr>
        <p:spPr>
          <a:xfrm>
            <a:off x="360751" y="6074850"/>
            <a:ext cx="777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35</a:t>
            </a:r>
            <a:endParaRPr sz="4000" b="0" i="0" u="none" strike="noStrike" cap="none">
              <a:solidFill>
                <a:srgbClr val="3C78D8"/>
              </a:solidFill>
              <a:latin typeface="Sniglet"/>
              <a:ea typeface="Sniglet"/>
              <a:cs typeface="Sniglet"/>
              <a:sym typeface="Sniglet"/>
            </a:endParaRPr>
          </a:p>
        </p:txBody>
      </p:sp>
      <p:sp>
        <p:nvSpPr>
          <p:cNvPr id="1275" name="Shape 1275"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76" name="Shape 1276"/>
          <p:cNvPicPr preferRelativeResize="0"/>
          <p:nvPr/>
        </p:nvPicPr>
        <p:blipFill rotWithShape="1">
          <a:blip r:embed="rId4">
            <a:alphaModFix/>
          </a:blip>
          <a:srcRect/>
          <a:stretch/>
        </p:blipFill>
        <p:spPr>
          <a:xfrm>
            <a:off x="2129675" y="2026600"/>
            <a:ext cx="3208250" cy="3208250"/>
          </a:xfrm>
          <a:prstGeom prst="rect">
            <a:avLst/>
          </a:prstGeom>
          <a:noFill/>
          <a:ln>
            <a:noFill/>
          </a:ln>
        </p:spPr>
      </p:pic>
      <p:sp>
        <p:nvSpPr>
          <p:cNvPr id="1277" name="Shape 1277"/>
          <p:cNvSpPr txBox="1"/>
          <p:nvPr/>
        </p:nvSpPr>
        <p:spPr>
          <a:xfrm>
            <a:off x="3016350" y="3239075"/>
            <a:ext cx="1434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latin typeface="Sniglet"/>
                <a:ea typeface="Sniglet"/>
                <a:cs typeface="Sniglet"/>
                <a:sym typeface="Sniglet"/>
              </a:rPr>
              <a:t>€29K</a:t>
            </a:r>
            <a:endParaRPr sz="4000" b="0" i="0" u="none" strike="noStrike" cap="none">
              <a:latin typeface="Sniglet"/>
              <a:ea typeface="Sniglet"/>
              <a:cs typeface="Sniglet"/>
              <a:sym typeface="Sniglet"/>
            </a:endParaRPr>
          </a:p>
        </p:txBody>
      </p:sp>
      <p:sp>
        <p:nvSpPr>
          <p:cNvPr id="1278" name="Shape 1278"/>
          <p:cNvSpPr txBox="1"/>
          <p:nvPr/>
        </p:nvSpPr>
        <p:spPr>
          <a:xfrm>
            <a:off x="3029100" y="5234850"/>
            <a:ext cx="18063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endParaRPr sz="4000">
              <a:solidFill>
                <a:srgbClr val="3C78D8"/>
              </a:solidFill>
              <a:latin typeface="Sniglet"/>
              <a:ea typeface="Sniglet"/>
              <a:cs typeface="Sniglet"/>
              <a:sym typeface="Sniglet"/>
            </a:endParaRPr>
          </a:p>
          <a:p>
            <a:pPr marL="0" marR="0" lvl="0" indent="0" algn="l" rtl="0">
              <a:lnSpc>
                <a:spcPct val="100000"/>
              </a:lnSpc>
              <a:spcBef>
                <a:spcPts val="0"/>
              </a:spcBef>
              <a:spcAft>
                <a:spcPts val="0"/>
              </a:spcAft>
              <a:buClr>
                <a:srgbClr val="3C78D8"/>
              </a:buClr>
              <a:buSzPts val="1800"/>
              <a:buFont typeface="Sniglet"/>
              <a:buNone/>
            </a:pPr>
            <a:endParaRPr sz="4000">
              <a:solidFill>
                <a:srgbClr val="3C78D8"/>
              </a:solidFill>
              <a:latin typeface="Sniglet"/>
              <a:ea typeface="Sniglet"/>
              <a:cs typeface="Sniglet"/>
              <a:sym typeface="Sniglet"/>
            </a:endParaRPr>
          </a:p>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€20,5K</a:t>
            </a:r>
            <a:endParaRPr sz="4000" b="0" i="0" u="none" strike="noStrike" cap="none">
              <a:solidFill>
                <a:srgbClr val="3C78D8"/>
              </a:solidFill>
              <a:latin typeface="Sniglet"/>
              <a:ea typeface="Sniglet"/>
              <a:cs typeface="Sniglet"/>
              <a:sym typeface="Sniglet"/>
            </a:endParaRPr>
          </a:p>
        </p:txBody>
      </p:sp>
      <p:sp>
        <p:nvSpPr>
          <p:cNvPr id="1279" name="Shape 1279"/>
          <p:cNvSpPr txBox="1"/>
          <p:nvPr/>
        </p:nvSpPr>
        <p:spPr>
          <a:xfrm>
            <a:off x="1744350" y="1661925"/>
            <a:ext cx="1632600" cy="695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6AA84F"/>
                </a:solidFill>
                <a:latin typeface="Sniglet"/>
                <a:ea typeface="Sniglet"/>
                <a:cs typeface="Sniglet"/>
                <a:sym typeface="Sniglet"/>
              </a:rPr>
              <a:t>€4,3K</a:t>
            </a:r>
            <a:endParaRPr sz="4000">
              <a:solidFill>
                <a:srgbClr val="6AA84F"/>
              </a:solidFill>
              <a:latin typeface="Sniglet"/>
              <a:ea typeface="Sniglet"/>
              <a:cs typeface="Sniglet"/>
              <a:sym typeface="Sniglet"/>
            </a:endParaRPr>
          </a:p>
        </p:txBody>
      </p:sp>
      <p:sp>
        <p:nvSpPr>
          <p:cNvPr id="1280" name="Shape 1280"/>
          <p:cNvSpPr txBox="1"/>
          <p:nvPr/>
        </p:nvSpPr>
        <p:spPr>
          <a:xfrm>
            <a:off x="573825" y="3192950"/>
            <a:ext cx="1509600" cy="695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E69138"/>
                </a:solidFill>
                <a:latin typeface="Sniglet"/>
                <a:ea typeface="Sniglet"/>
                <a:cs typeface="Sniglet"/>
                <a:sym typeface="Sniglet"/>
              </a:rPr>
              <a:t>€4,2K</a:t>
            </a:r>
            <a:endParaRPr sz="4000">
              <a:solidFill>
                <a:srgbClr val="E69138"/>
              </a:solidFill>
              <a:latin typeface="Sniglet"/>
              <a:ea typeface="Sniglet"/>
              <a:cs typeface="Sniglet"/>
              <a:sym typeface="Sniglet"/>
            </a:endParaRPr>
          </a:p>
        </p:txBody>
      </p:sp>
      <p:sp>
        <p:nvSpPr>
          <p:cNvPr id="1281" name="Shape 1281"/>
          <p:cNvSpPr txBox="1"/>
          <p:nvPr/>
        </p:nvSpPr>
        <p:spPr>
          <a:xfrm>
            <a:off x="5825425" y="2491475"/>
            <a:ext cx="2692500" cy="74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6AA84F"/>
                </a:solidFill>
                <a:latin typeface="Sniglet"/>
                <a:ea typeface="Sniglet"/>
                <a:cs typeface="Sniglet"/>
                <a:sym typeface="Sniglet"/>
              </a:rPr>
              <a:t>Marketing</a:t>
            </a:r>
            <a:endParaRPr sz="4000">
              <a:solidFill>
                <a:srgbClr val="6AA84F"/>
              </a:solidFill>
              <a:latin typeface="Sniglet"/>
              <a:ea typeface="Sniglet"/>
              <a:cs typeface="Sniglet"/>
              <a:sym typeface="Sniglet"/>
            </a:endParaRPr>
          </a:p>
        </p:txBody>
      </p:sp>
      <p:sp>
        <p:nvSpPr>
          <p:cNvPr id="1282" name="Shape 1282"/>
          <p:cNvSpPr txBox="1"/>
          <p:nvPr/>
        </p:nvSpPr>
        <p:spPr>
          <a:xfrm>
            <a:off x="5825425" y="4022375"/>
            <a:ext cx="40635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E69138"/>
                </a:solidFill>
                <a:latin typeface="Sniglet"/>
                <a:ea typeface="Sniglet"/>
                <a:cs typeface="Sniglet"/>
                <a:sym typeface="Sniglet"/>
              </a:rPr>
              <a:t>Indirect costs</a:t>
            </a:r>
            <a:endParaRPr sz="4000">
              <a:solidFill>
                <a:srgbClr val="E69138"/>
              </a:solidFill>
              <a:latin typeface="Sniglet"/>
              <a:ea typeface="Sniglet"/>
              <a:cs typeface="Sniglet"/>
              <a:sym typeface="Sniglet"/>
            </a:endParaRPr>
          </a:p>
        </p:txBody>
      </p:sp>
      <p:sp>
        <p:nvSpPr>
          <p:cNvPr id="1283" name="Shape 1283"/>
          <p:cNvSpPr txBox="1"/>
          <p:nvPr/>
        </p:nvSpPr>
        <p:spPr>
          <a:xfrm>
            <a:off x="5825425" y="3326975"/>
            <a:ext cx="3036000" cy="695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Direct costs</a:t>
            </a:r>
            <a:endParaRPr sz="4000" b="0" i="0" u="none" strike="noStrike" cap="none">
              <a:solidFill>
                <a:srgbClr val="3C78D8"/>
              </a:solidFill>
              <a:latin typeface="Sniglet"/>
              <a:ea typeface="Sniglet"/>
              <a:cs typeface="Sniglet"/>
              <a:sym typeface="Sniglet"/>
            </a:endParaRPr>
          </a:p>
        </p:txBody>
      </p:sp>
      <p:sp>
        <p:nvSpPr>
          <p:cNvPr id="1284" name="Shape 1284"/>
          <p:cNvSpPr/>
          <p:nvPr/>
        </p:nvSpPr>
        <p:spPr>
          <a:xfrm>
            <a:off x="5469625" y="2683025"/>
            <a:ext cx="355800" cy="3645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93C47D"/>
              </a:solidFill>
            </a:endParaRPr>
          </a:p>
        </p:txBody>
      </p:sp>
      <p:sp>
        <p:nvSpPr>
          <p:cNvPr id="1285" name="Shape 1285"/>
          <p:cNvSpPr/>
          <p:nvPr/>
        </p:nvSpPr>
        <p:spPr>
          <a:xfrm>
            <a:off x="5469625" y="3448475"/>
            <a:ext cx="355800" cy="3645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6" name="Shape 1286"/>
          <p:cNvSpPr/>
          <p:nvPr/>
        </p:nvSpPr>
        <p:spPr>
          <a:xfrm>
            <a:off x="5469625" y="4231775"/>
            <a:ext cx="355800" cy="364500"/>
          </a:xfrm>
          <a:prstGeom prst="ellipse">
            <a:avLst/>
          </a:prstGeom>
          <a:solidFill>
            <a:srgbClr val="E69138"/>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Shape 129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92" name="Shape 1292"/>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Estimate</a:t>
            </a:r>
            <a:endParaRPr sz="4800"/>
          </a:p>
        </p:txBody>
      </p:sp>
      <p:sp>
        <p:nvSpPr>
          <p:cNvPr id="1293" name="Shape 129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4" name="Shape 129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5" name="Shape 1295"/>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36</a:t>
            </a:r>
            <a:endParaRPr sz="4000" b="0" i="0" u="none" strike="noStrike" cap="none">
              <a:solidFill>
                <a:srgbClr val="3C78D8"/>
              </a:solidFill>
              <a:latin typeface="Sniglet"/>
              <a:ea typeface="Sniglet"/>
              <a:cs typeface="Sniglet"/>
              <a:sym typeface="Sniglet"/>
            </a:endParaRPr>
          </a:p>
        </p:txBody>
      </p:sp>
      <p:sp>
        <p:nvSpPr>
          <p:cNvPr id="1296" name="Shape 129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 name="Imagen 2">
            <a:extLst>
              <a:ext uri="{FF2B5EF4-FFF2-40B4-BE49-F238E27FC236}">
                <a16:creationId xmlns:a16="http://schemas.microsoft.com/office/drawing/2014/main" id="{5988C654-80E3-4664-9755-9AC90BB03093}"/>
              </a:ext>
            </a:extLst>
          </p:cNvPr>
          <p:cNvPicPr>
            <a:picLocks noChangeAspect="1"/>
          </p:cNvPicPr>
          <p:nvPr/>
        </p:nvPicPr>
        <p:blipFill>
          <a:blip r:embed="rId4"/>
          <a:stretch>
            <a:fillRect/>
          </a:stretch>
        </p:blipFill>
        <p:spPr>
          <a:xfrm>
            <a:off x="0" y="1613340"/>
            <a:ext cx="9144000" cy="468172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Conclusions</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Shape 130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308" name="Shape 1308"/>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Conclusions</a:t>
            </a:r>
            <a:endParaRPr sz="4800" b="0" i="0" u="none" strike="noStrike" cap="none">
              <a:solidFill>
                <a:srgbClr val="3C78D8"/>
              </a:solidFill>
              <a:latin typeface="Sniglet"/>
              <a:ea typeface="Sniglet"/>
              <a:cs typeface="Sniglet"/>
              <a:sym typeface="Sniglet"/>
            </a:endParaRPr>
          </a:p>
        </p:txBody>
      </p:sp>
      <p:sp>
        <p:nvSpPr>
          <p:cNvPr id="1309" name="Shape 130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0" name="Shape 131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1" name="Shape 1311"/>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38</a:t>
            </a:r>
            <a:endParaRPr sz="4000" b="0" i="0" u="none" strike="noStrike" cap="none">
              <a:solidFill>
                <a:srgbClr val="3C78D8"/>
              </a:solidFill>
              <a:latin typeface="Sniglet"/>
              <a:ea typeface="Sniglet"/>
              <a:cs typeface="Sniglet"/>
              <a:sym typeface="Sniglet"/>
            </a:endParaRPr>
          </a:p>
        </p:txBody>
      </p:sp>
      <p:sp>
        <p:nvSpPr>
          <p:cNvPr id="1312" name="Shape 131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13" name="Shape 1313"/>
          <p:cNvPicPr preferRelativeResize="0"/>
          <p:nvPr/>
        </p:nvPicPr>
        <p:blipFill>
          <a:blip r:embed="rId4">
            <a:alphaModFix/>
          </a:blip>
          <a:stretch>
            <a:fillRect/>
          </a:stretch>
        </p:blipFill>
        <p:spPr>
          <a:xfrm>
            <a:off x="595525" y="1595725"/>
            <a:ext cx="7965775" cy="4555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Shape 1318"/>
          <p:cNvSpPr txBox="1">
            <a:spLocks noGrp="1"/>
          </p:cNvSpPr>
          <p:nvPr>
            <p:ph type="ctrTitle" idx="4294967295"/>
          </p:nvPr>
        </p:nvSpPr>
        <p:spPr>
          <a:xfrm>
            <a:off x="2699792" y="1796819"/>
            <a:ext cx="3816424" cy="154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6600" b="0" i="0" u="none" strike="noStrike" cap="none">
                <a:solidFill>
                  <a:srgbClr val="3C78D8"/>
                </a:solidFill>
                <a:latin typeface="Sniglet"/>
                <a:ea typeface="Sniglet"/>
                <a:cs typeface="Sniglet"/>
                <a:sym typeface="Sniglet"/>
              </a:rPr>
              <a:t>THANKS!</a:t>
            </a:r>
            <a:endParaRPr sz="6600" b="0" i="0" u="none" strike="noStrike" cap="none">
              <a:solidFill>
                <a:srgbClr val="3C78D8"/>
              </a:solidFill>
              <a:latin typeface="Sniglet"/>
              <a:ea typeface="Sniglet"/>
              <a:cs typeface="Sniglet"/>
              <a:sym typeface="Sniglet"/>
            </a:endParaRPr>
          </a:p>
        </p:txBody>
      </p:sp>
      <p:sp>
        <p:nvSpPr>
          <p:cNvPr id="1319" name="Shape 1319"/>
          <p:cNvSpPr txBox="1">
            <a:spLocks noGrp="1"/>
          </p:cNvSpPr>
          <p:nvPr>
            <p:ph type="body" idx="4294967295"/>
          </p:nvPr>
        </p:nvSpPr>
        <p:spPr>
          <a:xfrm>
            <a:off x="2771800" y="3140968"/>
            <a:ext cx="5544616" cy="3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D4965"/>
              </a:buClr>
              <a:buSzPts val="2600"/>
              <a:buFont typeface="Dosis"/>
              <a:buNone/>
            </a:pPr>
            <a:r>
              <a:rPr lang="en" sz="4200" b="0" i="0" u="none" strike="noStrike" cap="none">
                <a:solidFill>
                  <a:srgbClr val="3D4965"/>
                </a:solidFill>
                <a:latin typeface="Dosis"/>
                <a:ea typeface="Dosis"/>
                <a:cs typeface="Dosis"/>
                <a:sym typeface="Dosis"/>
              </a:rPr>
              <a:t>You can find me at</a:t>
            </a:r>
            <a:endParaRPr sz="4200" b="0" i="0" u="none" strike="noStrike" cap="none">
              <a:solidFill>
                <a:srgbClr val="3D4965"/>
              </a:solidFill>
              <a:latin typeface="Dosis"/>
              <a:ea typeface="Dosis"/>
              <a:cs typeface="Dosis"/>
              <a:sym typeface="Dosis"/>
            </a:endParaRPr>
          </a:p>
          <a:p>
            <a:pPr marL="457200" marR="0" lvl="0" indent="-355600" algn="l" rtl="0">
              <a:lnSpc>
                <a:spcPct val="100000"/>
              </a:lnSpc>
              <a:spcBef>
                <a:spcPts val="0"/>
              </a:spcBef>
              <a:spcAft>
                <a:spcPts val="0"/>
              </a:spcAft>
              <a:buClr>
                <a:srgbClr val="3D4965"/>
              </a:buClr>
              <a:buSzPts val="2000"/>
              <a:buFont typeface="Dosis"/>
              <a:buChar char="✘"/>
            </a:pPr>
            <a:r>
              <a:rPr lang="en" sz="4200" b="0" i="0" u="none" strike="noStrike" cap="none">
                <a:solidFill>
                  <a:srgbClr val="3D4965"/>
                </a:solidFill>
                <a:latin typeface="Dosis"/>
                <a:ea typeface="Dosis"/>
                <a:cs typeface="Dosis"/>
                <a:sym typeface="Dosis"/>
              </a:rPr>
              <a:t>alvdomnun@alum.us.es</a:t>
            </a:r>
            <a:endParaRPr sz="4200" b="0" i="0" u="none" strike="noStrike" cap="none">
              <a:solidFill>
                <a:srgbClr val="3D4965"/>
              </a:solidFill>
              <a:latin typeface="Dosis"/>
              <a:ea typeface="Dosis"/>
              <a:cs typeface="Dosis"/>
              <a:sym typeface="Dosis"/>
            </a:endParaRPr>
          </a:p>
        </p:txBody>
      </p:sp>
      <p:sp>
        <p:nvSpPr>
          <p:cNvPr id="1320" name="Shape 1320"/>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C78D8"/>
              </a:solidFill>
              <a:latin typeface="Arial"/>
              <a:ea typeface="Arial"/>
              <a:cs typeface="Arial"/>
              <a:sym typeface="Arial"/>
            </a:endParaRPr>
          </a:p>
        </p:txBody>
      </p:sp>
      <p:sp>
        <p:nvSpPr>
          <p:cNvPr id="1321" name="Shape 1321"/>
          <p:cNvSpPr txBox="1"/>
          <p:nvPr/>
        </p:nvSpPr>
        <p:spPr>
          <a:xfrm>
            <a:off x="360746" y="6074840"/>
            <a:ext cx="826878"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39</a:t>
            </a:r>
            <a:endParaRPr sz="4000" b="0" i="0" u="none" strike="noStrike" cap="none">
              <a:solidFill>
                <a:srgbClr val="3C78D8"/>
              </a:solidFill>
              <a:latin typeface="Sniglet"/>
              <a:ea typeface="Sniglet"/>
              <a:cs typeface="Sniglet"/>
              <a:sym typeface="Sniglet"/>
            </a:endParaRPr>
          </a:p>
        </p:txBody>
      </p:sp>
      <p:pic>
        <p:nvPicPr>
          <p:cNvPr id="1322" name="Shape 1322"/>
          <p:cNvPicPr preferRelativeResize="0"/>
          <p:nvPr/>
        </p:nvPicPr>
        <p:blipFill rotWithShape="1">
          <a:blip r:embed="rId3">
            <a:alphaModFix/>
          </a:blip>
          <a:srcRect/>
          <a:stretch/>
        </p:blipFill>
        <p:spPr>
          <a:xfrm>
            <a:off x="1187624" y="3117532"/>
            <a:ext cx="2171700" cy="260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txBox="1">
            <a:spLocks noGrp="1"/>
          </p:cNvSpPr>
          <p:nvPr>
            <p:ph type="ctrTitle"/>
          </p:nvPr>
        </p:nvSpPr>
        <p:spPr>
          <a:xfrm>
            <a:off x="2040325" y="1927725"/>
            <a:ext cx="6708000" cy="33492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            MVP &amp; </a:t>
            </a:r>
            <a:endParaRPr sz="6000"/>
          </a:p>
          <a:p>
            <a:pPr marL="0" marR="0" lvl="0" indent="0" rtl="0">
              <a:lnSpc>
                <a:spcPct val="100000"/>
              </a:lnSpc>
              <a:spcBef>
                <a:spcPts val="0"/>
              </a:spcBef>
              <a:spcAft>
                <a:spcPts val="0"/>
              </a:spcAft>
              <a:buClr>
                <a:srgbClr val="3C78D8"/>
              </a:buClr>
              <a:buSzPts val="3700"/>
              <a:buFont typeface="Sniglet"/>
              <a:buNone/>
            </a:pPr>
            <a:r>
              <a:rPr lang="en" sz="6000"/>
              <a:t>Business Idea</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Demo</a:t>
            </a:r>
            <a:endParaRPr sz="4800"/>
          </a:p>
        </p:txBody>
      </p:sp>
      <p:sp>
        <p:nvSpPr>
          <p:cNvPr id="841" name="Shape 841"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2" name="Shape 842"/>
          <p:cNvSpPr txBox="1"/>
          <p:nvPr/>
        </p:nvSpPr>
        <p:spPr>
          <a:xfrm>
            <a:off x="157566" y="6104392"/>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5</a:t>
            </a:r>
            <a:endParaRPr/>
          </a:p>
        </p:txBody>
      </p:sp>
      <p:pic>
        <p:nvPicPr>
          <p:cNvPr id="843" name="Shape 84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44" name="Shape 844" descr="blob:https://web.telegram.org/010c13d0-a934-47ad-ae79-43d09d924d2a"/>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5" name="Shape 845" descr="blob:https://web.telegram.org/010c13d0-a934-47ad-ae79-43d09d924d2a"/>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46" name="Shape 846"/>
          <p:cNvSpPr txBox="1">
            <a:spLocks noGrp="1"/>
          </p:cNvSpPr>
          <p:nvPr>
            <p:ph type="body" idx="1"/>
          </p:nvPr>
        </p:nvSpPr>
        <p:spPr>
          <a:xfrm>
            <a:off x="-108520" y="1772816"/>
            <a:ext cx="9144000" cy="180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600"/>
              </a:spcBef>
              <a:spcAft>
                <a:spcPts val="0"/>
              </a:spcAft>
              <a:buClr>
                <a:srgbClr val="3D4965"/>
              </a:buClr>
              <a:buSzPts val="2500"/>
              <a:buFont typeface="Dosis"/>
              <a:buNone/>
            </a:pPr>
            <a:r>
              <a:rPr lang="en" sz="5200" b="0" i="0" u="none" strike="noStrike" cap="none">
                <a:solidFill>
                  <a:srgbClr val="3D4965"/>
                </a:solidFill>
                <a:latin typeface="Dosis"/>
                <a:ea typeface="Dosis"/>
                <a:cs typeface="Dosis"/>
                <a:sym typeface="Dosis"/>
              </a:rPr>
              <a:t>www.interacteach.tk</a:t>
            </a:r>
            <a:endParaRPr sz="5200" b="0" i="0" u="none" strike="noStrike" cap="none">
              <a:solidFill>
                <a:srgbClr val="3D4965"/>
              </a:solidFill>
              <a:latin typeface="Dosis"/>
              <a:ea typeface="Dosis"/>
              <a:cs typeface="Dosis"/>
              <a:sym typeface="Dosis"/>
            </a:endParaRPr>
          </a:p>
        </p:txBody>
      </p:sp>
      <p:pic>
        <p:nvPicPr>
          <p:cNvPr id="847" name="Shape 847" descr="C:\Users\ALVARO\Desktop\Youtube Play Logo transparent PNG - StickPNG_files\580b57fcd9996e24bc43c545.png"/>
          <p:cNvPicPr preferRelativeResize="0"/>
          <p:nvPr/>
        </p:nvPicPr>
        <p:blipFill rotWithShape="1">
          <a:blip r:embed="rId4">
            <a:alphaModFix/>
          </a:blip>
          <a:srcRect/>
          <a:stretch/>
        </p:blipFill>
        <p:spPr>
          <a:xfrm>
            <a:off x="2915816" y="3341361"/>
            <a:ext cx="3076600" cy="21662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pic>
        <p:nvPicPr>
          <p:cNvPr id="852" name="Shape 85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53" name="Shape 853"/>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a:t>
            </a:r>
            <a:endParaRPr sz="4800"/>
          </a:p>
        </p:txBody>
      </p:sp>
      <p:sp>
        <p:nvSpPr>
          <p:cNvPr id="854" name="Shape 854"/>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6</a:t>
            </a:r>
            <a:endParaRPr sz="4000" b="0" i="0" u="none" strike="noStrike" cap="none">
              <a:solidFill>
                <a:srgbClr val="3C78D8"/>
              </a:solidFill>
              <a:latin typeface="Sniglet"/>
              <a:ea typeface="Sniglet"/>
              <a:cs typeface="Sniglet"/>
              <a:sym typeface="Sniglet"/>
            </a:endParaRPr>
          </a:p>
        </p:txBody>
      </p:sp>
      <p:pic>
        <p:nvPicPr>
          <p:cNvPr id="855" name="Shape 855" descr="C:\Users\ALVARO\Desktop\school.png"/>
          <p:cNvPicPr preferRelativeResize="0"/>
          <p:nvPr/>
        </p:nvPicPr>
        <p:blipFill rotWithShape="1">
          <a:blip r:embed="rId4">
            <a:alphaModFix/>
          </a:blip>
          <a:srcRect/>
          <a:stretch/>
        </p:blipFill>
        <p:spPr>
          <a:xfrm>
            <a:off x="1636800" y="1443325"/>
            <a:ext cx="1720826" cy="1720826"/>
          </a:xfrm>
          <a:prstGeom prst="rect">
            <a:avLst/>
          </a:prstGeom>
          <a:noFill/>
          <a:ln>
            <a:noFill/>
          </a:ln>
        </p:spPr>
      </p:pic>
      <p:sp>
        <p:nvSpPr>
          <p:cNvPr id="856" name="Shape 856"/>
          <p:cNvSpPr txBox="1"/>
          <p:nvPr/>
        </p:nvSpPr>
        <p:spPr>
          <a:xfrm>
            <a:off x="1501790" y="2765520"/>
            <a:ext cx="61404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3600" b="0" i="0" u="none" strike="noStrike" cap="none">
                <a:solidFill>
                  <a:srgbClr val="3C78D8"/>
                </a:solidFill>
                <a:latin typeface="Sniglet"/>
                <a:ea typeface="Sniglet"/>
                <a:cs typeface="Sniglet"/>
                <a:sym typeface="Sniglet"/>
              </a:rPr>
              <a:t>Schools buy licenses</a:t>
            </a:r>
            <a:endParaRPr sz="3600" b="0" i="0" u="none" strike="noStrike" cap="none">
              <a:solidFill>
                <a:srgbClr val="3C78D8"/>
              </a:solidFill>
              <a:latin typeface="Sniglet"/>
              <a:ea typeface="Sniglet"/>
              <a:cs typeface="Sniglet"/>
              <a:sym typeface="Sniglet"/>
            </a:endParaRPr>
          </a:p>
        </p:txBody>
      </p:sp>
      <p:pic>
        <p:nvPicPr>
          <p:cNvPr id="857" name="Shape 857" descr="C:\Users\ALVARO\Desktop\índice.jpg"/>
          <p:cNvPicPr preferRelativeResize="0"/>
          <p:nvPr/>
        </p:nvPicPr>
        <p:blipFill rotWithShape="1">
          <a:blip r:embed="rId5">
            <a:alphaModFix/>
          </a:blip>
          <a:srcRect/>
          <a:stretch/>
        </p:blipFill>
        <p:spPr>
          <a:xfrm>
            <a:off x="6022051" y="1456936"/>
            <a:ext cx="1286100" cy="1693625"/>
          </a:xfrm>
          <a:prstGeom prst="rect">
            <a:avLst/>
          </a:prstGeom>
          <a:noFill/>
          <a:ln>
            <a:noFill/>
          </a:ln>
        </p:spPr>
      </p:pic>
      <p:pic>
        <p:nvPicPr>
          <p:cNvPr id="858" name="Shape 858" descr="C:\Users\ALVARO\Desktop\Row.png"/>
          <p:cNvPicPr preferRelativeResize="0"/>
          <p:nvPr/>
        </p:nvPicPr>
        <p:blipFill rotWithShape="1">
          <a:blip r:embed="rId6">
            <a:alphaModFix/>
          </a:blip>
          <a:srcRect/>
          <a:stretch/>
        </p:blipFill>
        <p:spPr>
          <a:xfrm>
            <a:off x="3928954" y="2007352"/>
            <a:ext cx="1286100" cy="1143200"/>
          </a:xfrm>
          <a:prstGeom prst="rect">
            <a:avLst/>
          </a:prstGeom>
          <a:noFill/>
          <a:ln>
            <a:noFill/>
          </a:ln>
        </p:spPr>
      </p:pic>
      <p:sp>
        <p:nvSpPr>
          <p:cNvPr id="859" name="Shape 859"/>
          <p:cNvSpPr txBox="1"/>
          <p:nvPr/>
        </p:nvSpPr>
        <p:spPr>
          <a:xfrm>
            <a:off x="2205750" y="5804100"/>
            <a:ext cx="4951200" cy="74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3600">
              <a:solidFill>
                <a:srgbClr val="3C78D8"/>
              </a:solidFill>
              <a:latin typeface="Sniglet"/>
              <a:ea typeface="Sniglet"/>
              <a:cs typeface="Sniglet"/>
              <a:sym typeface="Sniglet"/>
            </a:endParaRPr>
          </a:p>
          <a:p>
            <a:pPr marL="0" marR="0" lvl="0" indent="0" algn="ctr" rtl="0">
              <a:lnSpc>
                <a:spcPct val="100000"/>
              </a:lnSpc>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a:t>
            </a:r>
            <a:r>
              <a:rPr lang="en" sz="3600" b="0" i="0" u="none" strike="noStrike" cap="none">
                <a:solidFill>
                  <a:srgbClr val="3C78D8"/>
                </a:solidFill>
                <a:latin typeface="Sniglet"/>
                <a:ea typeface="Sniglet"/>
                <a:cs typeface="Sniglet"/>
                <a:sym typeface="Sniglet"/>
              </a:rPr>
              <a:t>Schools buy exercises</a:t>
            </a:r>
            <a:endParaRPr sz="3600" b="0" i="0" u="none" strike="noStrike" cap="none">
              <a:solidFill>
                <a:srgbClr val="3C78D8"/>
              </a:solidFill>
              <a:latin typeface="Sniglet"/>
              <a:ea typeface="Sniglet"/>
              <a:cs typeface="Sniglet"/>
              <a:sym typeface="Sniglet"/>
            </a:endParaRPr>
          </a:p>
        </p:txBody>
      </p:sp>
      <p:pic>
        <p:nvPicPr>
          <p:cNvPr id="860" name="Shape 860" descr="C:\Users\ALVARO\Desktop\3c22bfb2-eb77-4f07-84c8-f05617bb154d.jpg"/>
          <p:cNvPicPr preferRelativeResize="0"/>
          <p:nvPr/>
        </p:nvPicPr>
        <p:blipFill rotWithShape="1">
          <a:blip r:embed="rId7">
            <a:alphaModFix/>
          </a:blip>
          <a:srcRect/>
          <a:stretch/>
        </p:blipFill>
        <p:spPr>
          <a:xfrm>
            <a:off x="6022037" y="3908822"/>
            <a:ext cx="1286100" cy="1251159"/>
          </a:xfrm>
          <a:prstGeom prst="rect">
            <a:avLst/>
          </a:prstGeom>
          <a:noFill/>
          <a:ln>
            <a:noFill/>
          </a:ln>
        </p:spPr>
      </p:pic>
      <p:pic>
        <p:nvPicPr>
          <p:cNvPr id="861" name="Shape 861" descr="Resultado de imagen de Interactive"/>
          <p:cNvPicPr preferRelativeResize="0"/>
          <p:nvPr/>
        </p:nvPicPr>
        <p:blipFill rotWithShape="1">
          <a:blip r:embed="rId8">
            <a:alphaModFix/>
          </a:blip>
          <a:srcRect/>
          <a:stretch/>
        </p:blipFill>
        <p:spPr>
          <a:xfrm>
            <a:off x="6187973" y="4641735"/>
            <a:ext cx="954204" cy="928277"/>
          </a:xfrm>
          <a:prstGeom prst="rect">
            <a:avLst/>
          </a:prstGeom>
          <a:noFill/>
          <a:ln>
            <a:noFill/>
          </a:ln>
        </p:spPr>
      </p:pic>
      <p:sp>
        <p:nvSpPr>
          <p:cNvPr id="862" name="Shape 862"/>
          <p:cNvSpPr txBox="1"/>
          <p:nvPr/>
        </p:nvSpPr>
        <p:spPr>
          <a:xfrm>
            <a:off x="3775626" y="5462525"/>
            <a:ext cx="4951200" cy="616800"/>
          </a:xfrm>
          <a:prstGeom prst="rect">
            <a:avLst/>
          </a:prstGeom>
          <a:noFill/>
          <a:ln>
            <a:noFill/>
          </a:ln>
        </p:spPr>
        <p:txBody>
          <a:bodyPr spcFirstLastPara="1" wrap="square" lIns="91425" tIns="91425" rIns="91425" bIns="91425" anchor="b" anchorCtr="0">
            <a:noAutofit/>
          </a:bodyPr>
          <a:lstStyle/>
          <a:p>
            <a:pPr marL="457200" marR="0" lvl="0" indent="457200" algn="ctr" rtl="0">
              <a:lnSpc>
                <a:spcPct val="100000"/>
              </a:lnSpc>
              <a:spcBef>
                <a:spcPts val="0"/>
              </a:spcBef>
              <a:spcAft>
                <a:spcPts val="0"/>
              </a:spcAft>
              <a:buClr>
                <a:srgbClr val="3C78D8"/>
              </a:buClr>
              <a:buSzPts val="1800"/>
              <a:buFont typeface="Sniglet"/>
              <a:buNone/>
            </a:pPr>
            <a:r>
              <a:rPr lang="en" sz="3000" b="0" i="0" u="none" strike="noStrike" cap="none">
                <a:solidFill>
                  <a:srgbClr val="3C78D8"/>
                </a:solidFill>
                <a:latin typeface="Sniglet"/>
                <a:ea typeface="Sniglet"/>
                <a:cs typeface="Sniglet"/>
                <a:sym typeface="Sniglet"/>
              </a:rPr>
              <a:t>Interactive</a:t>
            </a:r>
            <a:endParaRPr sz="3000"/>
          </a:p>
        </p:txBody>
      </p:sp>
      <p:pic>
        <p:nvPicPr>
          <p:cNvPr id="863" name="Shape 863" descr="C:\Users\ALVARO\Desktop\school.png"/>
          <p:cNvPicPr preferRelativeResize="0"/>
          <p:nvPr/>
        </p:nvPicPr>
        <p:blipFill rotWithShape="1">
          <a:blip r:embed="rId4">
            <a:alphaModFix/>
          </a:blip>
          <a:srcRect/>
          <a:stretch/>
        </p:blipFill>
        <p:spPr>
          <a:xfrm>
            <a:off x="1636800" y="3908825"/>
            <a:ext cx="1720826" cy="1720826"/>
          </a:xfrm>
          <a:prstGeom prst="rect">
            <a:avLst/>
          </a:prstGeom>
          <a:noFill/>
          <a:ln>
            <a:noFill/>
          </a:ln>
        </p:spPr>
      </p:pic>
      <p:pic>
        <p:nvPicPr>
          <p:cNvPr id="864" name="Shape 864" descr="C:\Users\ALVARO\Desktop\Row.png"/>
          <p:cNvPicPr preferRelativeResize="0"/>
          <p:nvPr/>
        </p:nvPicPr>
        <p:blipFill rotWithShape="1">
          <a:blip r:embed="rId6">
            <a:alphaModFix/>
          </a:blip>
          <a:srcRect/>
          <a:stretch/>
        </p:blipFill>
        <p:spPr>
          <a:xfrm>
            <a:off x="3928954" y="4426789"/>
            <a:ext cx="1286100" cy="11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pic>
        <p:nvPicPr>
          <p:cNvPr id="869" name="Shape 86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70" name="Shape 870"/>
          <p:cNvSpPr txBox="1">
            <a:spLocks noGrp="1"/>
          </p:cNvSpPr>
          <p:nvPr>
            <p:ph type="title"/>
          </p:nvPr>
        </p:nvSpPr>
        <p:spPr>
          <a:xfrm>
            <a:off x="681850" y="154150"/>
            <a:ext cx="67413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Licenses</a:t>
            </a:r>
            <a:endParaRPr sz="3600"/>
          </a:p>
        </p:txBody>
      </p:sp>
      <p:graphicFrame>
        <p:nvGraphicFramePr>
          <p:cNvPr id="871" name="Shape 871"/>
          <p:cNvGraphicFramePr/>
          <p:nvPr/>
        </p:nvGraphicFramePr>
        <p:xfrm>
          <a:off x="179512" y="1484784"/>
          <a:ext cx="8857000" cy="4844505"/>
        </p:xfrm>
        <a:graphic>
          <a:graphicData uri="http://schemas.openxmlformats.org/drawingml/2006/table">
            <a:tbl>
              <a:tblPr>
                <a:noFill/>
                <a:tableStyleId>{0AC0B794-7EC1-4206-A537-9569CEFADE63}</a:tableStyleId>
              </a:tblPr>
              <a:tblGrid>
                <a:gridCol w="1944225">
                  <a:extLst>
                    <a:ext uri="{9D8B030D-6E8A-4147-A177-3AD203B41FA5}">
                      <a16:colId xmlns:a16="http://schemas.microsoft.com/office/drawing/2014/main" val="20000"/>
                    </a:ext>
                  </a:extLst>
                </a:gridCol>
                <a:gridCol w="2484275">
                  <a:extLst>
                    <a:ext uri="{9D8B030D-6E8A-4147-A177-3AD203B41FA5}">
                      <a16:colId xmlns:a16="http://schemas.microsoft.com/office/drawing/2014/main" val="20001"/>
                    </a:ext>
                  </a:extLst>
                </a:gridCol>
                <a:gridCol w="2214250">
                  <a:extLst>
                    <a:ext uri="{9D8B030D-6E8A-4147-A177-3AD203B41FA5}">
                      <a16:colId xmlns:a16="http://schemas.microsoft.com/office/drawing/2014/main" val="20002"/>
                    </a:ext>
                  </a:extLst>
                </a:gridCol>
                <a:gridCol w="2214250">
                  <a:extLst>
                    <a:ext uri="{9D8B030D-6E8A-4147-A177-3AD203B41FA5}">
                      <a16:colId xmlns:a16="http://schemas.microsoft.com/office/drawing/2014/main" val="20003"/>
                    </a:ext>
                  </a:extLst>
                </a:gridCol>
              </a:tblGrid>
              <a:tr h="1188125">
                <a:tc>
                  <a:txBody>
                    <a:bodyPr/>
                    <a:lstStyle/>
                    <a:p>
                      <a:pPr marL="0" marR="0" lvl="0" indent="0" algn="ctr" rtl="0">
                        <a:lnSpc>
                          <a:spcPct val="100000"/>
                        </a:lnSpc>
                        <a:spcBef>
                          <a:spcPts val="0"/>
                        </a:spcBef>
                        <a:spcAft>
                          <a:spcPts val="0"/>
                        </a:spcAft>
                        <a:buClr>
                          <a:srgbClr val="000000"/>
                        </a:buClr>
                        <a:buSzPts val="4800"/>
                        <a:buFont typeface="Arial"/>
                        <a:buNone/>
                      </a:pPr>
                      <a:r>
                        <a:rPr lang="en" sz="4800" b="0" u="none" strike="noStrike" cap="none">
                          <a:solidFill>
                            <a:schemeClr val="lt1"/>
                          </a:solidFill>
                          <a:latin typeface="Dosis"/>
                          <a:ea typeface="Dosis"/>
                          <a:cs typeface="Dosis"/>
                          <a:sym typeface="Dosis"/>
                        </a:rPr>
                        <a:t>SIZE</a:t>
                      </a:r>
                      <a:endParaRPr sz="4800" b="0" u="none" strike="noStrike" cap="none">
                        <a:solidFill>
                          <a:schemeClr val="lt1"/>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USERS</a:t>
                      </a:r>
                      <a:endParaRPr sz="4000" u="none" strike="noStrike" cap="none">
                        <a:solidFill>
                          <a:srgbClr val="FFFFFF"/>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 sz="3600">
                          <a:solidFill>
                            <a:srgbClr val="FFFFFF"/>
                          </a:solidFill>
                          <a:latin typeface="Dosis"/>
                          <a:ea typeface="Dosis"/>
                          <a:cs typeface="Dosis"/>
                          <a:sym typeface="Dosis"/>
                        </a:rPr>
                        <a:t>INCLUDED</a:t>
                      </a:r>
                      <a:r>
                        <a:rPr lang="en" sz="3600" u="none" strike="noStrike" cap="none">
                          <a:solidFill>
                            <a:srgbClr val="FFFFFF"/>
                          </a:solidFill>
                          <a:latin typeface="Dosis"/>
                          <a:ea typeface="Dosis"/>
                          <a:cs typeface="Dosis"/>
                          <a:sym typeface="Dosis"/>
                        </a:rPr>
                        <a:t> EXERCISES</a:t>
                      </a:r>
                      <a:endParaRPr sz="36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PRICE</a:t>
                      </a:r>
                      <a:endParaRPr sz="40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BASIC</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60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MEDIUM</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550€/y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LARGE</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75</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72" name="Shape 872"/>
          <p:cNvSpPr txBox="1"/>
          <p:nvPr/>
        </p:nvSpPr>
        <p:spPr>
          <a:xfrm>
            <a:off x="333540" y="62462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7</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pic>
        <p:nvPicPr>
          <p:cNvPr id="877" name="Shape 877" descr="C:\Users\ALVARO\Desktop\Row.png"/>
          <p:cNvPicPr preferRelativeResize="0"/>
          <p:nvPr/>
        </p:nvPicPr>
        <p:blipFill rotWithShape="1">
          <a:blip r:embed="rId3">
            <a:alphaModFix/>
          </a:blip>
          <a:srcRect/>
          <a:stretch/>
        </p:blipFill>
        <p:spPr>
          <a:xfrm>
            <a:off x="3079086" y="3938552"/>
            <a:ext cx="2225402" cy="1978135"/>
          </a:xfrm>
          <a:prstGeom prst="rect">
            <a:avLst/>
          </a:prstGeom>
          <a:noFill/>
          <a:ln>
            <a:noFill/>
          </a:ln>
        </p:spPr>
      </p:pic>
      <p:pic>
        <p:nvPicPr>
          <p:cNvPr id="878" name="Shape 878" descr="C:\Users\ALVARO\Desktop\OTROTRY.PNG"/>
          <p:cNvPicPr preferRelativeResize="0"/>
          <p:nvPr/>
        </p:nvPicPr>
        <p:blipFill rotWithShape="1">
          <a:blip r:embed="rId4">
            <a:alphaModFix/>
          </a:blip>
          <a:srcRect/>
          <a:stretch/>
        </p:blipFill>
        <p:spPr>
          <a:xfrm>
            <a:off x="7423184" y="0"/>
            <a:ext cx="1720816" cy="6858001"/>
          </a:xfrm>
          <a:prstGeom prst="rect">
            <a:avLst/>
          </a:prstGeom>
          <a:noFill/>
          <a:ln>
            <a:noFill/>
          </a:ln>
        </p:spPr>
      </p:pic>
      <p:sp>
        <p:nvSpPr>
          <p:cNvPr id="879" name="Shape 879"/>
          <p:cNvSpPr txBox="1">
            <a:spLocks noGrp="1"/>
          </p:cNvSpPr>
          <p:nvPr>
            <p:ph type="title"/>
          </p:nvPr>
        </p:nvSpPr>
        <p:spPr>
          <a:xfrm>
            <a:off x="747925" y="300025"/>
            <a:ext cx="7415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Exercises</a:t>
            </a:r>
            <a:endParaRPr sz="4800"/>
          </a:p>
        </p:txBody>
      </p:sp>
      <p:sp>
        <p:nvSpPr>
          <p:cNvPr id="880" name="Shape 880"/>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8</a:t>
            </a:r>
            <a:endParaRPr sz="4000" b="0" i="0" u="none" strike="noStrike" cap="none">
              <a:solidFill>
                <a:srgbClr val="3C78D8"/>
              </a:solidFill>
              <a:latin typeface="Sniglet"/>
              <a:ea typeface="Sniglet"/>
              <a:cs typeface="Sniglet"/>
              <a:sym typeface="Sniglet"/>
            </a:endParaRPr>
          </a:p>
        </p:txBody>
      </p:sp>
      <p:pic>
        <p:nvPicPr>
          <p:cNvPr id="881" name="Shape 881" descr="C:\Users\ALVARO\Desktop\Programador.PNG"/>
          <p:cNvPicPr preferRelativeResize="0"/>
          <p:nvPr/>
        </p:nvPicPr>
        <p:blipFill rotWithShape="1">
          <a:blip r:embed="rId5">
            <a:alphaModFix/>
          </a:blip>
          <a:srcRect/>
          <a:stretch/>
        </p:blipFill>
        <p:spPr>
          <a:xfrm>
            <a:off x="6093024" y="3835898"/>
            <a:ext cx="1811100" cy="1773775"/>
          </a:xfrm>
          <a:prstGeom prst="rect">
            <a:avLst/>
          </a:prstGeom>
          <a:noFill/>
          <a:ln>
            <a:noFill/>
          </a:ln>
        </p:spPr>
      </p:pic>
      <p:sp>
        <p:nvSpPr>
          <p:cNvPr id="882" name="Shape 882"/>
          <p:cNvSpPr txBox="1"/>
          <p:nvPr/>
        </p:nvSpPr>
        <p:spPr>
          <a:xfrm>
            <a:off x="1187625" y="5288875"/>
            <a:ext cx="69000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b="0" i="0" u="none" strike="noStrike" cap="none">
                <a:solidFill>
                  <a:srgbClr val="3C78D8"/>
                </a:solidFill>
                <a:latin typeface="Sniglet"/>
                <a:ea typeface="Sniglet"/>
                <a:cs typeface="Sniglet"/>
                <a:sym typeface="Sniglet"/>
              </a:rPr>
              <a:t>Programmer gets money</a:t>
            </a:r>
            <a:endParaRPr sz="4600" b="0" i="0" u="none" strike="noStrike" cap="none">
              <a:solidFill>
                <a:srgbClr val="3C78D8"/>
              </a:solidFill>
              <a:latin typeface="Sniglet"/>
              <a:ea typeface="Sniglet"/>
              <a:cs typeface="Sniglet"/>
              <a:sym typeface="Sniglet"/>
            </a:endParaRPr>
          </a:p>
        </p:txBody>
      </p:sp>
      <p:sp>
        <p:nvSpPr>
          <p:cNvPr id="883" name="Shape 883"/>
          <p:cNvSpPr txBox="1"/>
          <p:nvPr/>
        </p:nvSpPr>
        <p:spPr>
          <a:xfrm>
            <a:off x="4860032" y="2298362"/>
            <a:ext cx="47721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4600" b="0" i="0" u="none" strike="noStrike" cap="none">
              <a:solidFill>
                <a:srgbClr val="3C78D8"/>
              </a:solidFill>
              <a:latin typeface="Sniglet"/>
              <a:ea typeface="Sniglet"/>
              <a:cs typeface="Sniglet"/>
              <a:sym typeface="Sniglet"/>
            </a:endParaRPr>
          </a:p>
        </p:txBody>
      </p:sp>
      <p:pic>
        <p:nvPicPr>
          <p:cNvPr id="884" name="Shape 884" descr="C:\Users\ALVARO\Desktop\Row.png"/>
          <p:cNvPicPr preferRelativeResize="0"/>
          <p:nvPr/>
        </p:nvPicPr>
        <p:blipFill rotWithShape="1">
          <a:blip r:embed="rId3">
            <a:alphaModFix/>
          </a:blip>
          <a:srcRect/>
          <a:stretch/>
        </p:blipFill>
        <p:spPr>
          <a:xfrm>
            <a:off x="3131840" y="2531367"/>
            <a:ext cx="2225402" cy="1978135"/>
          </a:xfrm>
          <a:prstGeom prst="rect">
            <a:avLst/>
          </a:prstGeom>
          <a:noFill/>
          <a:ln>
            <a:noFill/>
          </a:ln>
        </p:spPr>
      </p:pic>
      <p:sp>
        <p:nvSpPr>
          <p:cNvPr id="885" name="Shape 885"/>
          <p:cNvSpPr txBox="1"/>
          <p:nvPr/>
        </p:nvSpPr>
        <p:spPr>
          <a:xfrm>
            <a:off x="3304454" y="3835900"/>
            <a:ext cx="14109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75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sp>
        <p:nvSpPr>
          <p:cNvPr id="886" name="Shape 886"/>
          <p:cNvSpPr txBox="1"/>
          <p:nvPr/>
        </p:nvSpPr>
        <p:spPr>
          <a:xfrm>
            <a:off x="3404103" y="2409175"/>
            <a:ext cx="13113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25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pic>
        <p:nvPicPr>
          <p:cNvPr id="887" name="Shape 887" descr="C:\Users\ALVARO\Desktop\paypal_PNG4.png"/>
          <p:cNvPicPr preferRelativeResize="0"/>
          <p:nvPr/>
        </p:nvPicPr>
        <p:blipFill rotWithShape="1">
          <a:blip r:embed="rId6">
            <a:alphaModFix/>
          </a:blip>
          <a:srcRect/>
          <a:stretch/>
        </p:blipFill>
        <p:spPr>
          <a:xfrm>
            <a:off x="3079075" y="1577932"/>
            <a:ext cx="2623425" cy="696518"/>
          </a:xfrm>
          <a:prstGeom prst="rect">
            <a:avLst/>
          </a:prstGeom>
          <a:noFill/>
          <a:ln>
            <a:noFill/>
          </a:ln>
        </p:spPr>
      </p:pic>
      <p:pic>
        <p:nvPicPr>
          <p:cNvPr id="888" name="Shape 888" descr="C:\Users\ALVARO\Desktop\índice.png"/>
          <p:cNvPicPr preferRelativeResize="0"/>
          <p:nvPr/>
        </p:nvPicPr>
        <p:blipFill rotWithShape="1">
          <a:blip r:embed="rId7">
            <a:alphaModFix/>
          </a:blip>
          <a:srcRect/>
          <a:stretch/>
        </p:blipFill>
        <p:spPr>
          <a:xfrm>
            <a:off x="6416540" y="2531379"/>
            <a:ext cx="1164084" cy="1164084"/>
          </a:xfrm>
          <a:prstGeom prst="rect">
            <a:avLst/>
          </a:prstGeom>
          <a:noFill/>
          <a:ln>
            <a:noFill/>
          </a:ln>
        </p:spPr>
      </p:pic>
      <p:pic>
        <p:nvPicPr>
          <p:cNvPr id="889" name="Shape 889"/>
          <p:cNvPicPr preferRelativeResize="0"/>
          <p:nvPr/>
        </p:nvPicPr>
        <p:blipFill rotWithShape="1">
          <a:blip r:embed="rId8">
            <a:alphaModFix/>
          </a:blip>
          <a:srcRect/>
          <a:stretch/>
        </p:blipFill>
        <p:spPr>
          <a:xfrm>
            <a:off x="561675" y="2409175"/>
            <a:ext cx="2403775" cy="241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Shape 894"/>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MVP</a:t>
            </a:r>
            <a:endParaRPr sz="4800"/>
          </a:p>
        </p:txBody>
      </p:sp>
      <p:sp>
        <p:nvSpPr>
          <p:cNvPr id="895" name="Shape 895"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6" name="Shape 896" descr="Resultado de imagen de Angular"/>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7" name="Shape 897" descr="Resultado de imagen de Angular"/>
          <p:cNvSpPr/>
          <p:nvPr/>
        </p:nvSpPr>
        <p:spPr>
          <a:xfrm>
            <a:off x="460375" y="2137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8" name="Shape 898"/>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9</a:t>
            </a:r>
            <a:endParaRPr sz="4000">
              <a:solidFill>
                <a:srgbClr val="3C78D8"/>
              </a:solidFill>
              <a:latin typeface="Sniglet"/>
              <a:ea typeface="Sniglet"/>
              <a:cs typeface="Sniglet"/>
              <a:sym typeface="Sniglet"/>
            </a:endParaRPr>
          </a:p>
        </p:txBody>
      </p:sp>
      <p:pic>
        <p:nvPicPr>
          <p:cNvPr id="899" name="Shape 89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00" name="Shape 900"/>
          <p:cNvSpPr txBox="1"/>
          <p:nvPr/>
        </p:nvSpPr>
        <p:spPr>
          <a:xfrm>
            <a:off x="155567" y="4800961"/>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200" b="0" i="0" u="none" strike="noStrike" cap="none">
                <a:solidFill>
                  <a:srgbClr val="3C78D8"/>
                </a:solidFill>
                <a:latin typeface="Sniglet"/>
                <a:ea typeface="Sniglet"/>
                <a:cs typeface="Sniglet"/>
                <a:sym typeface="Sniglet"/>
              </a:rPr>
              <a:t>Interactive</a:t>
            </a:r>
            <a:endParaRPr sz="4200"/>
          </a:p>
        </p:txBody>
      </p:sp>
      <p:pic>
        <p:nvPicPr>
          <p:cNvPr id="901" name="Shape 901"/>
          <p:cNvPicPr preferRelativeResize="0"/>
          <p:nvPr/>
        </p:nvPicPr>
        <p:blipFill rotWithShape="1">
          <a:blip r:embed="rId4">
            <a:alphaModFix/>
          </a:blip>
          <a:srcRect/>
          <a:stretch/>
        </p:blipFill>
        <p:spPr>
          <a:xfrm>
            <a:off x="735924" y="2101502"/>
            <a:ext cx="1756600" cy="1756600"/>
          </a:xfrm>
          <a:prstGeom prst="rect">
            <a:avLst/>
          </a:prstGeom>
          <a:noFill/>
          <a:ln>
            <a:noFill/>
          </a:ln>
        </p:spPr>
      </p:pic>
      <p:pic>
        <p:nvPicPr>
          <p:cNvPr id="902" name="Shape 902" descr="Resultado de imagen de Interactive"/>
          <p:cNvPicPr preferRelativeResize="0"/>
          <p:nvPr/>
        </p:nvPicPr>
        <p:blipFill rotWithShape="1">
          <a:blip r:embed="rId5">
            <a:alphaModFix/>
          </a:blip>
          <a:srcRect/>
          <a:stretch/>
        </p:blipFill>
        <p:spPr>
          <a:xfrm>
            <a:off x="889250" y="3429000"/>
            <a:ext cx="1444049" cy="1444051"/>
          </a:xfrm>
          <a:prstGeom prst="rect">
            <a:avLst/>
          </a:prstGeom>
          <a:noFill/>
          <a:ln>
            <a:noFill/>
          </a:ln>
        </p:spPr>
      </p:pic>
      <p:pic>
        <p:nvPicPr>
          <p:cNvPr id="903" name="Shape 903"/>
          <p:cNvPicPr preferRelativeResize="0"/>
          <p:nvPr/>
        </p:nvPicPr>
        <p:blipFill rotWithShape="1">
          <a:blip r:embed="rId6">
            <a:alphaModFix/>
          </a:blip>
          <a:srcRect/>
          <a:stretch/>
        </p:blipFill>
        <p:spPr>
          <a:xfrm>
            <a:off x="3489700" y="2119399"/>
            <a:ext cx="2608350" cy="2619200"/>
          </a:xfrm>
          <a:prstGeom prst="rect">
            <a:avLst/>
          </a:prstGeom>
          <a:noFill/>
          <a:ln>
            <a:noFill/>
          </a:ln>
        </p:spPr>
      </p:pic>
      <p:sp>
        <p:nvSpPr>
          <p:cNvPr id="904" name="Shape 904"/>
          <p:cNvSpPr txBox="1"/>
          <p:nvPr/>
        </p:nvSpPr>
        <p:spPr>
          <a:xfrm>
            <a:off x="3092400" y="4800945"/>
            <a:ext cx="35196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200" b="0" i="0" u="none" strike="noStrike" cap="none">
                <a:solidFill>
                  <a:srgbClr val="3C78D8"/>
                </a:solidFill>
                <a:latin typeface="Sniglet"/>
                <a:ea typeface="Sniglet"/>
                <a:cs typeface="Sniglet"/>
                <a:sym typeface="Sniglet"/>
              </a:rPr>
              <a:t>Transactions</a:t>
            </a:r>
            <a:endParaRPr sz="4200"/>
          </a:p>
        </p:txBody>
      </p:sp>
      <p:sp>
        <p:nvSpPr>
          <p:cNvPr id="905" name="Shape 905"/>
          <p:cNvSpPr txBox="1"/>
          <p:nvPr/>
        </p:nvSpPr>
        <p:spPr>
          <a:xfrm>
            <a:off x="6240234" y="4818921"/>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200" b="0" i="0" u="none" strike="noStrike" cap="none">
                <a:solidFill>
                  <a:srgbClr val="3C78D8"/>
                </a:solidFill>
                <a:latin typeface="Sniglet"/>
                <a:ea typeface="Sniglet"/>
                <a:cs typeface="Sniglet"/>
                <a:sym typeface="Sniglet"/>
              </a:rPr>
              <a:t>Licenses</a:t>
            </a:r>
            <a:endParaRPr sz="4200"/>
          </a:p>
        </p:txBody>
      </p:sp>
      <p:pic>
        <p:nvPicPr>
          <p:cNvPr id="906" name="Shape 906" descr="C:\Users\ALVARO\Desktop\índicecillo.png"/>
          <p:cNvPicPr preferRelativeResize="0"/>
          <p:nvPr/>
        </p:nvPicPr>
        <p:blipFill rotWithShape="1">
          <a:blip r:embed="rId7">
            <a:alphaModFix/>
          </a:blip>
          <a:srcRect/>
          <a:stretch/>
        </p:blipFill>
        <p:spPr>
          <a:xfrm>
            <a:off x="6812386" y="2173600"/>
            <a:ext cx="2050967" cy="2699450"/>
          </a:xfrm>
          <a:prstGeom prst="rect">
            <a:avLst/>
          </a:prstGeom>
          <a:noFill/>
          <a:ln>
            <a:noFill/>
          </a:ln>
        </p:spPr>
      </p:pic>
    </p:spTree>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2872</Words>
  <Application>Microsoft Office PowerPoint</Application>
  <PresentationFormat>Presentación en pantalla (4:3)</PresentationFormat>
  <Paragraphs>284</Paragraphs>
  <Slides>39</Slides>
  <Notes>39</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39</vt:i4>
      </vt:variant>
    </vt:vector>
  </HeadingPairs>
  <TitlesOfParts>
    <vt:vector size="44" baseType="lpstr">
      <vt:lpstr>Sniglet</vt:lpstr>
      <vt:lpstr>Arial</vt:lpstr>
      <vt:lpstr>Dosis</vt:lpstr>
      <vt:lpstr>Friar template</vt:lpstr>
      <vt:lpstr>Friar template</vt:lpstr>
      <vt:lpstr>InteracTeach</vt:lpstr>
      <vt:lpstr>Presentación de PowerPoint</vt:lpstr>
      <vt:lpstr>Our Path Today</vt:lpstr>
      <vt:lpstr>            MVP &amp;  Business Idea</vt:lpstr>
      <vt:lpstr>Business Idea: Demo</vt:lpstr>
      <vt:lpstr>Business Idea</vt:lpstr>
      <vt:lpstr>Business Idea: Licenses</vt:lpstr>
      <vt:lpstr>Business Idea: Exercises</vt:lpstr>
      <vt:lpstr>MVP</vt:lpstr>
      <vt:lpstr>Team</vt:lpstr>
      <vt:lpstr>Team (I)</vt:lpstr>
      <vt:lpstr>Team (II)</vt:lpstr>
      <vt:lpstr>Team (III)</vt:lpstr>
      <vt:lpstr>Team(IV)</vt:lpstr>
      <vt:lpstr>Viability</vt:lpstr>
      <vt:lpstr>Competitors &amp; Us </vt:lpstr>
      <vt:lpstr>Differential fact </vt:lpstr>
      <vt:lpstr>SWOT </vt:lpstr>
      <vt:lpstr>Future Planification</vt:lpstr>
      <vt:lpstr>Short - term goals (1-2 years) </vt:lpstr>
      <vt:lpstr>Mid- term goals  (3-6 years)</vt:lpstr>
      <vt:lpstr>Long-term goals (+ 7 years)  </vt:lpstr>
      <vt:lpstr>Marketing Plan &amp; Budget</vt:lpstr>
      <vt:lpstr>Marketing Plan: Focus </vt:lpstr>
      <vt:lpstr>Advertising Plan: Budget</vt:lpstr>
      <vt:lpstr>Mark. Plan: Banners (Teachers) </vt:lpstr>
      <vt:lpstr>Mark. Plan: Banners (Programmers) </vt:lpstr>
      <vt:lpstr>Marketing Plan: Banners (Investors) </vt:lpstr>
      <vt:lpstr>Marketing Plan: Social Networks </vt:lpstr>
      <vt:lpstr>Marketing Plan: Meetings</vt:lpstr>
      <vt:lpstr>Marketing Plan: Promo</vt:lpstr>
      <vt:lpstr>Budget: Posible financing</vt:lpstr>
      <vt:lpstr>Budget: Bank financing</vt:lpstr>
      <vt:lpstr>Budget: Own financing</vt:lpstr>
      <vt:lpstr>Budget: Current</vt:lpstr>
      <vt:lpstr>Budget: Estimate</vt:lpstr>
      <vt:lpstr>Conclusions</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InteracTeach</dc:title>
  <cp:lastModifiedBy>alejandro roman rodriguez</cp:lastModifiedBy>
  <cp:revision>3</cp:revision>
  <cp:lastPrinted>2018-05-31T15:39:04Z</cp:lastPrinted>
  <dcterms:modified xsi:type="dcterms:W3CDTF">2018-05-31T15:39:16Z</dcterms:modified>
</cp:coreProperties>
</file>